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5" r:id="rId3"/>
    <p:sldId id="257" r:id="rId4"/>
    <p:sldId id="258" r:id="rId5"/>
    <p:sldId id="259" r:id="rId6"/>
    <p:sldId id="260" r:id="rId7"/>
    <p:sldId id="261" r:id="rId8"/>
    <p:sldId id="262" r:id="rId9"/>
    <p:sldId id="263" r:id="rId10"/>
    <p:sldId id="279" r:id="rId11"/>
    <p:sldId id="265" r:id="rId12"/>
    <p:sldId id="266" r:id="rId13"/>
    <p:sldId id="268" r:id="rId14"/>
    <p:sldId id="269" r:id="rId15"/>
    <p:sldId id="270" r:id="rId16"/>
    <p:sldId id="271" r:id="rId17"/>
    <p:sldId id="272" r:id="rId18"/>
    <p:sldId id="278" r:id="rId19"/>
    <p:sldId id="273" r:id="rId20"/>
    <p:sldId id="2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a Limic" initials="KL" lastIdx="7" clrIdx="0">
    <p:extLst>
      <p:ext uri="{19B8F6BF-5375-455C-9EA6-DF929625EA0E}">
        <p15:presenceInfo xmlns:p15="http://schemas.microsoft.com/office/powerpoint/2012/main" userId="d548a688df98db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D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77" autoAdjust="0"/>
    <p:restoredTop sz="94660"/>
  </p:normalViewPr>
  <p:slideViewPr>
    <p:cSldViewPr snapToGrid="0">
      <p:cViewPr varScale="1">
        <p:scale>
          <a:sx n="101" d="100"/>
          <a:sy n="101" d="100"/>
        </p:scale>
        <p:origin x="102"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3/19/2025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861750"/>
            <a:ext cx="7766936" cy="1466336"/>
          </a:xfrm>
        </p:spPr>
        <p:txBody>
          <a:bodyPr/>
          <a:lstStyle/>
          <a:p>
            <a:pPr algn="ctr"/>
            <a:r>
              <a:rPr lang="sr-Cyrl-RS" dirty="0">
                <a:solidFill>
                  <a:schemeClr val="accent2">
                    <a:lumMod val="75000"/>
                  </a:schemeClr>
                </a:solidFill>
                <a:latin typeface="Comic Sans MS" panose="030F0702030302020204" pitchFamily="66" charset="0"/>
                <a:ea typeface="Cambria" panose="02040503050406030204" pitchFamily="18" charset="0"/>
              </a:rPr>
              <a:t>Припрема деце за полазак у школу</a:t>
            </a:r>
          </a:p>
        </p:txBody>
      </p:sp>
      <p:sp>
        <p:nvSpPr>
          <p:cNvPr id="3" name="Subtitle 2"/>
          <p:cNvSpPr>
            <a:spLocks noGrp="1"/>
          </p:cNvSpPr>
          <p:nvPr>
            <p:ph type="subTitle" idx="1"/>
          </p:nvPr>
        </p:nvSpPr>
        <p:spPr>
          <a:xfrm>
            <a:off x="1507067" y="4481384"/>
            <a:ext cx="7766936" cy="807308"/>
          </a:xfrm>
        </p:spPr>
        <p:txBody>
          <a:bodyPr>
            <a:noAutofit/>
          </a:bodyPr>
          <a:lstStyle/>
          <a:p>
            <a:r>
              <a:rPr lang="sr-Cyrl-RS" sz="2200" dirty="0">
                <a:solidFill>
                  <a:schemeClr val="tx1"/>
                </a:solidFill>
                <a:latin typeface="Comic Sans MS" panose="030F0702030302020204" pitchFamily="66" charset="0"/>
              </a:rPr>
              <a:t>Кристина Лимић, педагог</a:t>
            </a:r>
          </a:p>
          <a:p>
            <a:r>
              <a:rPr lang="sr-Cyrl-RS" sz="2200" dirty="0">
                <a:solidFill>
                  <a:schemeClr val="tx1"/>
                </a:solidFill>
                <a:latin typeface="Comic Sans MS" panose="030F0702030302020204" pitchFamily="66" charset="0"/>
              </a:rPr>
              <a:t>Тамара Стојановски, психолог</a:t>
            </a:r>
            <a:endParaRPr lang="en-US" sz="2200" dirty="0">
              <a:solidFill>
                <a:schemeClr val="tx1"/>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796368" y="3749011"/>
            <a:ext cx="3432345" cy="2572735"/>
          </a:xfrm>
          <a:prstGeom prst="rect">
            <a:avLst/>
          </a:prstGeom>
        </p:spPr>
      </p:pic>
    </p:spTree>
    <p:extLst>
      <p:ext uri="{BB962C8B-B14F-4D97-AF65-F5344CB8AC3E}">
        <p14:creationId xmlns:p14="http://schemas.microsoft.com/office/powerpoint/2010/main" val="3305580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87604"/>
          </a:xfrm>
        </p:spPr>
        <p:txBody>
          <a:bodyPr>
            <a:normAutofit fontScale="90000"/>
          </a:bodyPr>
          <a:lstStyle/>
          <a:p>
            <a:endParaRPr lang="en-US" dirty="0"/>
          </a:p>
        </p:txBody>
      </p:sp>
      <p:sp>
        <p:nvSpPr>
          <p:cNvPr id="3" name="Content Placeholder 2"/>
          <p:cNvSpPr>
            <a:spLocks noGrp="1"/>
          </p:cNvSpPr>
          <p:nvPr>
            <p:ph idx="1"/>
          </p:nvPr>
        </p:nvSpPr>
        <p:spPr>
          <a:xfrm>
            <a:off x="677334" y="1395167"/>
            <a:ext cx="8596668" cy="4646195"/>
          </a:xfrm>
        </p:spPr>
        <p:txBody>
          <a:bodyPr/>
          <a:lstStyle/>
          <a:p>
            <a:pPr marL="0" indent="0" algn="just">
              <a:lnSpc>
                <a:spcPct val="150000"/>
              </a:lnSpc>
              <a:buNone/>
            </a:pPr>
            <a:endParaRPr lang="sr-Cyrl-RS" dirty="0"/>
          </a:p>
          <a:p>
            <a:pPr algn="just">
              <a:lnSpc>
                <a:spcPct val="150000"/>
              </a:lnSpc>
            </a:pPr>
            <a:r>
              <a:rPr lang="sr-Cyrl-RS" sz="2000" dirty="0" smtClean="0">
                <a:latin typeface="Comic Sans MS" panose="030F0702030302020204" pitchFamily="66" charset="0"/>
              </a:rPr>
              <a:t>ИНТЕЛЕКТУАЛНЕ ПРЕДИСПОЗИЦИЈЕ КОЈЕ ДЕТЕ ПОСЕДУЈЕ </a:t>
            </a:r>
            <a:r>
              <a:rPr lang="sr-Cyrl-RS" sz="2000" b="1" u="sng" dirty="0" smtClean="0">
                <a:latin typeface="Comic Sans MS" panose="030F0702030302020204" pitchFamily="66" charset="0"/>
              </a:rPr>
              <a:t>НИСУ НУЖАН</a:t>
            </a:r>
            <a:r>
              <a:rPr lang="sr-Cyrl-RS" sz="2000" b="1" dirty="0" smtClean="0">
                <a:latin typeface="Comic Sans MS" panose="030F0702030302020204" pitchFamily="66" charset="0"/>
              </a:rPr>
              <a:t> </a:t>
            </a:r>
            <a:r>
              <a:rPr lang="sr-Cyrl-RS" sz="2000" dirty="0" smtClean="0">
                <a:latin typeface="Comic Sans MS" panose="030F0702030302020204" pitchFamily="66" charset="0"/>
              </a:rPr>
              <a:t>ФАКТОР УСПЕШНОСТИ ТОКОМ ШКОЛОВАЊА И КАСНИЈЕГ ПЕРИОДА ЖИВОТА! </a:t>
            </a:r>
          </a:p>
          <a:p>
            <a:pPr algn="just">
              <a:lnSpc>
                <a:spcPct val="150000"/>
              </a:lnSpc>
            </a:pPr>
            <a:r>
              <a:rPr lang="sr-Cyrl-RS" sz="2000" dirty="0" smtClean="0">
                <a:latin typeface="Comic Sans MS" panose="030F0702030302020204" pitchFamily="66" charset="0"/>
              </a:rPr>
              <a:t>ЗНАЧАЈНИЈИ ФАКТОРИ УСПЕХА СУ НЕСУМЊИВО ПРАВИЛНО РАЗВИЈЕНЕ РАДНЕ НАВИКЕ И ИСТРАЈНОСТ У ИЗВРШАВАЊУ РАДНИХ ОБАВЕЗА УЗ ПОТРЕБНУ СОЦИЈАЛНУ И ЕМОЦИОНАЛНУ ЗРЕЛОСТ</a:t>
            </a:r>
            <a:r>
              <a:rPr lang="sr-Cyrl-RS" sz="2000" dirty="0" smtClean="0"/>
              <a:t>.</a:t>
            </a:r>
            <a:endParaRPr lang="en-US" sz="2000" dirty="0"/>
          </a:p>
        </p:txBody>
      </p:sp>
    </p:spTree>
    <p:extLst>
      <p:ext uri="{BB962C8B-B14F-4D97-AF65-F5344CB8AC3E}">
        <p14:creationId xmlns:p14="http://schemas.microsoft.com/office/powerpoint/2010/main" val="3154511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26" y="296562"/>
            <a:ext cx="8596668" cy="1320800"/>
          </a:xfrm>
        </p:spPr>
        <p:txBody>
          <a:bodyPr>
            <a:normAutofit fontScale="90000"/>
          </a:bodyPr>
          <a:lstStyle/>
          <a:p>
            <a:pPr algn="ctr"/>
            <a:r>
              <a:rPr lang="sr-Cyrl-RS" b="1" dirty="0">
                <a:solidFill>
                  <a:schemeClr val="accent2">
                    <a:lumMod val="75000"/>
                  </a:schemeClr>
                </a:solidFill>
                <a:latin typeface="Comic Sans MS" panose="030F0702030302020204" pitchFamily="66" charset="0"/>
              </a:rPr>
              <a:t>Како родитељи могу да допринесу образовној припремљености детета за школу</a:t>
            </a:r>
            <a:endParaRPr lang="en-US" dirty="0"/>
          </a:p>
        </p:txBody>
      </p:sp>
      <p:sp>
        <p:nvSpPr>
          <p:cNvPr id="3" name="Content Placeholder 2"/>
          <p:cNvSpPr>
            <a:spLocks noGrp="1"/>
          </p:cNvSpPr>
          <p:nvPr>
            <p:ph idx="1"/>
          </p:nvPr>
        </p:nvSpPr>
        <p:spPr>
          <a:xfrm>
            <a:off x="677334" y="2160589"/>
            <a:ext cx="8596668" cy="4257767"/>
          </a:xfrm>
        </p:spPr>
        <p:txBody>
          <a:bodyPr>
            <a:normAutofit fontScale="85000" lnSpcReduction="10000"/>
          </a:bodyPr>
          <a:lstStyle/>
          <a:p>
            <a:pPr algn="just"/>
            <a:r>
              <a:rPr lang="sr-Cyrl-RS" sz="2400" b="1" dirty="0">
                <a:solidFill>
                  <a:schemeClr val="tx1"/>
                </a:solidFill>
                <a:latin typeface="Comic Sans MS" panose="030F0702030302020204" pitchFamily="66" charset="0"/>
              </a:rPr>
              <a:t>Користите сваки тренутак да дете нешто научи </a:t>
            </a:r>
            <a:r>
              <a:rPr lang="sr-Cyrl-RS" sz="2400" dirty="0">
                <a:solidFill>
                  <a:schemeClr val="tx1"/>
                </a:solidFill>
                <a:latin typeface="Comic Sans MS" panose="030F0702030302020204" pitchFamily="66" charset="0"/>
              </a:rPr>
              <a:t>– док се играте са њим, док шетате, док купујете, док се возите аутобусом или колима, док му читате књиге или причате, док заједно гледате ТВ, док кувате и спремате...објашњавајте, тумачите</a:t>
            </a:r>
          </a:p>
          <a:p>
            <a:pPr algn="just"/>
            <a:r>
              <a:rPr lang="sr-Cyrl-RS" sz="2400" dirty="0">
                <a:solidFill>
                  <a:schemeClr val="tx1"/>
                </a:solidFill>
                <a:latin typeface="Comic Sans MS" panose="030F0702030302020204" pitchFamily="66" charset="0"/>
              </a:rPr>
              <a:t>Усмеравајте дететову пажњу да </a:t>
            </a:r>
            <a:r>
              <a:rPr lang="sr-Cyrl-RS" sz="2400" b="1" dirty="0">
                <a:solidFill>
                  <a:schemeClr val="tx1"/>
                </a:solidFill>
                <a:latin typeface="Comic Sans MS" panose="030F0702030302020204" pitchFamily="66" charset="0"/>
              </a:rPr>
              <a:t>уочава</a:t>
            </a:r>
            <a:r>
              <a:rPr lang="sr-Cyrl-RS" sz="2400" dirty="0">
                <a:solidFill>
                  <a:schemeClr val="tx1"/>
                </a:solidFill>
                <a:latin typeface="Comic Sans MS" panose="030F0702030302020204" pitchFamily="66" charset="0"/>
              </a:rPr>
              <a:t> свет и појаве око себе, нека </a:t>
            </a:r>
            <a:r>
              <a:rPr lang="sr-Cyrl-RS" sz="2400" b="1" dirty="0">
                <a:solidFill>
                  <a:schemeClr val="tx1"/>
                </a:solidFill>
                <a:latin typeface="Comic Sans MS" panose="030F0702030302020204" pitchFamily="66" charset="0"/>
              </a:rPr>
              <a:t>именује</a:t>
            </a:r>
            <a:r>
              <a:rPr lang="sr-Cyrl-RS" sz="2400" dirty="0">
                <a:solidFill>
                  <a:schemeClr val="tx1"/>
                </a:solidFill>
                <a:latin typeface="Comic Sans MS" panose="030F0702030302020204" pitchFamily="66" charset="0"/>
              </a:rPr>
              <a:t> предмете из окружења, ослушкује звуке, уочава промене у природи</a:t>
            </a:r>
          </a:p>
          <a:p>
            <a:pPr algn="just"/>
            <a:r>
              <a:rPr lang="sr-Cyrl-RS" sz="2400" b="1" dirty="0">
                <a:solidFill>
                  <a:schemeClr val="tx1"/>
                </a:solidFill>
                <a:latin typeface="Comic Sans MS" panose="030F0702030302020204" pitchFamily="66" charset="0"/>
              </a:rPr>
              <a:t>Разговарајте о прочитаним </a:t>
            </a:r>
            <a:r>
              <a:rPr lang="sr-Cyrl-RS" sz="2400" dirty="0">
                <a:solidFill>
                  <a:schemeClr val="tx1"/>
                </a:solidFill>
                <a:latin typeface="Comic Sans MS" panose="030F0702030302020204" pitchFamily="66" charset="0"/>
              </a:rPr>
              <a:t>причама, бајкама, одгледаним дечијим филмовима</a:t>
            </a:r>
            <a:r>
              <a:rPr lang="sr-Latn-RS" sz="2400" dirty="0">
                <a:solidFill>
                  <a:schemeClr val="tx1"/>
                </a:solidFill>
                <a:latin typeface="Comic Sans MS" panose="030F0702030302020204" pitchFamily="66" charset="0"/>
              </a:rPr>
              <a:t>; </a:t>
            </a:r>
            <a:r>
              <a:rPr lang="sr-Cyrl-RS" sz="2400" dirty="0">
                <a:solidFill>
                  <a:schemeClr val="tx1"/>
                </a:solidFill>
                <a:latin typeface="Comic Sans MS" panose="030F0702030302020204" pitchFamily="66" charset="0"/>
              </a:rPr>
              <a:t>постављајте питања типа „шта мислиш о...</a:t>
            </a:r>
          </a:p>
          <a:p>
            <a:pPr algn="just"/>
            <a:r>
              <a:rPr lang="sr-Cyrl-RS" sz="2400" dirty="0">
                <a:solidFill>
                  <a:schemeClr val="tx1"/>
                </a:solidFill>
                <a:latin typeface="Comic Sans MS" panose="030F0702030302020204" pitchFamily="66" charset="0"/>
              </a:rPr>
              <a:t>Заједно обављајте неке </a:t>
            </a:r>
            <a:r>
              <a:rPr lang="sr-Cyrl-RS" sz="2400" b="1" dirty="0">
                <a:solidFill>
                  <a:schemeClr val="tx1"/>
                </a:solidFill>
                <a:latin typeface="Comic Sans MS" panose="030F0702030302020204" pitchFamily="66" charset="0"/>
              </a:rPr>
              <a:t>кућне послове </a:t>
            </a:r>
            <a:r>
              <a:rPr lang="sr-Cyrl-RS" sz="2400" dirty="0">
                <a:solidFill>
                  <a:schemeClr val="tx1"/>
                </a:solidFill>
                <a:latin typeface="Comic Sans MS" panose="030F0702030302020204" pitchFamily="66" charset="0"/>
              </a:rPr>
              <a:t>и разговарајте о томе;</a:t>
            </a:r>
            <a:r>
              <a:rPr lang="sr-Cyrl-RS" sz="2400" dirty="0">
                <a:solidFill>
                  <a:schemeClr val="accent2">
                    <a:lumMod val="75000"/>
                  </a:schemeClr>
                </a:solidFill>
              </a:rPr>
              <a:t> </a:t>
            </a:r>
            <a:r>
              <a:rPr lang="sr-Cyrl-RS" sz="2400" dirty="0">
                <a:solidFill>
                  <a:schemeClr val="tx1"/>
                </a:solidFill>
                <a:latin typeface="Comic Sans MS" panose="030F0702030302020204" pitchFamily="66" charset="0"/>
              </a:rPr>
              <a:t>док вам помаже у кухињи, усмерите га да шољу стави у </a:t>
            </a:r>
            <a:r>
              <a:rPr lang="sr-Cyrl-RS" sz="2400" dirty="0" smtClean="0">
                <a:solidFill>
                  <a:schemeClr val="tx1"/>
                </a:solidFill>
                <a:latin typeface="Comic Sans MS" panose="030F0702030302020204" pitchFamily="66" charset="0"/>
              </a:rPr>
              <a:t>већу шољу, </a:t>
            </a:r>
            <a:r>
              <a:rPr lang="sr-Cyrl-RS" sz="2400" dirty="0">
                <a:solidFill>
                  <a:schemeClr val="tx1"/>
                </a:solidFill>
                <a:latin typeface="Comic Sans MS" panose="030F0702030302020204" pitchFamily="66" charset="0"/>
              </a:rPr>
              <a:t>мање тањириће на </a:t>
            </a:r>
            <a:r>
              <a:rPr lang="sr-Cyrl-RS" sz="2400" dirty="0" smtClean="0">
                <a:solidFill>
                  <a:schemeClr val="tx1"/>
                </a:solidFill>
                <a:latin typeface="Comic Sans MS" panose="030F0702030302020204" pitchFamily="66" charset="0"/>
              </a:rPr>
              <a:t>веће тањириће, </a:t>
            </a:r>
            <a:r>
              <a:rPr lang="sr-Cyrl-RS" sz="2400" dirty="0">
                <a:solidFill>
                  <a:schemeClr val="tx1"/>
                </a:solidFill>
                <a:latin typeface="Comic Sans MS" panose="030F0702030302020204" pitchFamily="66" charset="0"/>
              </a:rPr>
              <a:t>шољице изнад тањирића – нека покуша да изврши 2-3 задатка </a:t>
            </a:r>
            <a:r>
              <a:rPr lang="sr-Cyrl-RS" sz="2400" dirty="0" smtClean="0">
                <a:solidFill>
                  <a:schemeClr val="tx1"/>
                </a:solidFill>
                <a:latin typeface="Comic Sans MS" panose="030F0702030302020204" pitchFamily="66" charset="0"/>
              </a:rPr>
              <a:t>истовремено.</a:t>
            </a:r>
            <a:endParaRPr lang="sr-Cyrl-RS" sz="2400" dirty="0">
              <a:solidFill>
                <a:schemeClr val="tx1"/>
              </a:solidFill>
              <a:latin typeface="Comic Sans MS" panose="030F0702030302020204" pitchFamily="66" charset="0"/>
            </a:endParaRPr>
          </a:p>
          <a:p>
            <a:pPr algn="just"/>
            <a:endParaRPr lang="en-US" sz="2400" dirty="0">
              <a:solidFill>
                <a:schemeClr val="tx1"/>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9306128" y="510746"/>
            <a:ext cx="2884999" cy="1842286"/>
          </a:xfrm>
          <a:prstGeom prst="rect">
            <a:avLst/>
          </a:prstGeom>
        </p:spPr>
      </p:pic>
      <p:pic>
        <p:nvPicPr>
          <p:cNvPr id="5" name="Picture 4"/>
          <p:cNvPicPr>
            <a:picLocks noChangeAspect="1"/>
          </p:cNvPicPr>
          <p:nvPr/>
        </p:nvPicPr>
        <p:blipFill>
          <a:blip r:embed="rId3"/>
          <a:stretch>
            <a:fillRect/>
          </a:stretch>
        </p:blipFill>
        <p:spPr>
          <a:xfrm flipH="1">
            <a:off x="9391134" y="2467743"/>
            <a:ext cx="2800865" cy="1633232"/>
          </a:xfrm>
          <a:prstGeom prst="rect">
            <a:avLst/>
          </a:prstGeom>
        </p:spPr>
      </p:pic>
      <p:pic>
        <p:nvPicPr>
          <p:cNvPr id="6" name="Picture 5"/>
          <p:cNvPicPr>
            <a:picLocks noChangeAspect="1"/>
          </p:cNvPicPr>
          <p:nvPr/>
        </p:nvPicPr>
        <p:blipFill>
          <a:blip r:embed="rId4"/>
          <a:stretch>
            <a:fillRect/>
          </a:stretch>
        </p:blipFill>
        <p:spPr>
          <a:xfrm>
            <a:off x="9391134" y="4278475"/>
            <a:ext cx="2799993" cy="2139881"/>
          </a:xfrm>
          <a:prstGeom prst="rect">
            <a:avLst/>
          </a:prstGeom>
        </p:spPr>
      </p:pic>
    </p:spTree>
    <p:extLst>
      <p:ext uri="{BB962C8B-B14F-4D97-AF65-F5344CB8AC3E}">
        <p14:creationId xmlns:p14="http://schemas.microsoft.com/office/powerpoint/2010/main" val="2202345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683741"/>
            <a:ext cx="8969174" cy="5357621"/>
          </a:xfrm>
        </p:spPr>
        <p:txBody>
          <a:bodyPr>
            <a:normAutofit/>
          </a:bodyPr>
          <a:lstStyle/>
          <a:p>
            <a:pPr algn="just"/>
            <a:r>
              <a:rPr lang="sr-Cyrl-RS" sz="2200" dirty="0">
                <a:solidFill>
                  <a:schemeClr val="tx1"/>
                </a:solidFill>
                <a:latin typeface="Comic Sans MS" panose="030F0702030302020204" pitchFamily="66" charset="0"/>
              </a:rPr>
              <a:t>Нека дете посматра </a:t>
            </a:r>
            <a:r>
              <a:rPr lang="sr-Cyrl-RS" sz="2200" b="1" i="1" dirty="0">
                <a:solidFill>
                  <a:schemeClr val="tx1"/>
                </a:solidFill>
                <a:latin typeface="Comic Sans MS" panose="030F0702030302020204" pitchFamily="66" charset="0"/>
              </a:rPr>
              <a:t>облике</a:t>
            </a:r>
            <a:r>
              <a:rPr lang="sr-Cyrl-RS" sz="2200" dirty="0">
                <a:solidFill>
                  <a:schemeClr val="tx1"/>
                </a:solidFill>
                <a:latin typeface="Comic Sans MS" panose="030F0702030302020204" pitchFamily="66" charset="0"/>
              </a:rPr>
              <a:t> предмета, њихове </a:t>
            </a:r>
            <a:r>
              <a:rPr lang="sr-Cyrl-RS" sz="2200" b="1" i="1" dirty="0">
                <a:solidFill>
                  <a:schemeClr val="tx1"/>
                </a:solidFill>
                <a:latin typeface="Comic Sans MS" panose="030F0702030302020204" pitchFamily="66" charset="0"/>
              </a:rPr>
              <a:t>величине</a:t>
            </a:r>
            <a:r>
              <a:rPr lang="sr-Cyrl-RS" sz="2200" dirty="0">
                <a:solidFill>
                  <a:schemeClr val="tx1"/>
                </a:solidFill>
                <a:latin typeface="Comic Sans MS" panose="030F0702030302020204" pitchFamily="66" charset="0"/>
              </a:rPr>
              <a:t>, </a:t>
            </a:r>
            <a:r>
              <a:rPr lang="sr-Cyrl-RS" sz="2200" b="1" i="1" dirty="0">
                <a:solidFill>
                  <a:schemeClr val="tx1"/>
                </a:solidFill>
                <a:latin typeface="Comic Sans MS" panose="030F0702030302020204" pitchFamily="66" charset="0"/>
              </a:rPr>
              <a:t>боје</a:t>
            </a:r>
            <a:r>
              <a:rPr lang="sr-Cyrl-RS" sz="2200" dirty="0">
                <a:solidFill>
                  <a:schemeClr val="tx1"/>
                </a:solidFill>
                <a:latin typeface="Comic Sans MS" panose="030F0702030302020204" pitchFamily="66" charset="0"/>
              </a:rPr>
              <a:t>, нека их пореди, успоставља </a:t>
            </a:r>
            <a:r>
              <a:rPr lang="sr-Cyrl-RS" sz="2200" b="1" i="1" dirty="0">
                <a:solidFill>
                  <a:schemeClr val="tx1"/>
                </a:solidFill>
                <a:latin typeface="Comic Sans MS" panose="030F0702030302020204" pitchFamily="66" charset="0"/>
              </a:rPr>
              <a:t>релације</a:t>
            </a:r>
            <a:r>
              <a:rPr lang="sr-Cyrl-RS" sz="2200" dirty="0">
                <a:solidFill>
                  <a:schemeClr val="tx1"/>
                </a:solidFill>
                <a:latin typeface="Comic Sans MS" panose="030F0702030302020204" pitchFamily="66" charset="0"/>
              </a:rPr>
              <a:t> (веће, мање, шире, дуже, горе - доле, лево – десно)</a:t>
            </a:r>
          </a:p>
          <a:p>
            <a:pPr algn="just"/>
            <a:r>
              <a:rPr lang="sr-Cyrl-RS" sz="2200" dirty="0">
                <a:solidFill>
                  <a:schemeClr val="tx1"/>
                </a:solidFill>
                <a:latin typeface="Comic Sans MS" panose="030F0702030302020204" pitchFamily="66" charset="0"/>
              </a:rPr>
              <a:t>Нека дете </a:t>
            </a:r>
            <a:r>
              <a:rPr lang="sr-Cyrl-RS" sz="2200" b="1" dirty="0">
                <a:solidFill>
                  <a:schemeClr val="tx1"/>
                </a:solidFill>
                <a:latin typeface="Comic Sans MS" panose="030F0702030302020204" pitchFamily="66" charset="0"/>
              </a:rPr>
              <a:t>броји</a:t>
            </a:r>
            <a:r>
              <a:rPr lang="sr-Cyrl-RS" sz="2200" dirty="0">
                <a:solidFill>
                  <a:schemeClr val="tx1"/>
                </a:solidFill>
                <a:latin typeface="Comic Sans MS" panose="030F0702030302020204" pitchFamily="66" charset="0"/>
              </a:rPr>
              <a:t>, научи шта је </a:t>
            </a:r>
            <a:r>
              <a:rPr lang="sr-Cyrl-RS" sz="2200" b="1" i="1" dirty="0">
                <a:solidFill>
                  <a:schemeClr val="tx1"/>
                </a:solidFill>
                <a:latin typeface="Comic Sans MS" panose="030F0702030302020204" pitchFamily="66" charset="0"/>
              </a:rPr>
              <a:t>пре</a:t>
            </a:r>
            <a:r>
              <a:rPr lang="sr-Cyrl-RS" sz="2200" dirty="0">
                <a:solidFill>
                  <a:schemeClr val="tx1"/>
                </a:solidFill>
                <a:latin typeface="Comic Sans MS" panose="030F0702030302020204" pitchFamily="66" charset="0"/>
              </a:rPr>
              <a:t> а шта </a:t>
            </a:r>
            <a:r>
              <a:rPr lang="sr-Cyrl-RS" sz="2200" b="1" i="1" dirty="0">
                <a:solidFill>
                  <a:schemeClr val="tx1"/>
                </a:solidFill>
                <a:latin typeface="Comic Sans MS" panose="030F0702030302020204" pitchFamily="66" charset="0"/>
              </a:rPr>
              <a:t>после</a:t>
            </a:r>
            <a:r>
              <a:rPr lang="sr-Cyrl-RS" sz="2200" dirty="0">
                <a:solidFill>
                  <a:schemeClr val="tx1"/>
                </a:solidFill>
                <a:latin typeface="Comic Sans MS" panose="030F0702030302020204" pitchFamily="66" charset="0"/>
              </a:rPr>
              <a:t>, који су делови дана, </a:t>
            </a:r>
            <a:r>
              <a:rPr lang="sr-Cyrl-RS" sz="2200" dirty="0" smtClean="0">
                <a:solidFill>
                  <a:schemeClr val="tx1"/>
                </a:solidFill>
                <a:latin typeface="Comic Sans MS" panose="030F0702030302020204" pitchFamily="66" charset="0"/>
              </a:rPr>
              <a:t>шта је билоу ком делу дана</a:t>
            </a:r>
            <a:r>
              <a:rPr lang="sr-Cyrl-RS" sz="2200" dirty="0" smtClean="0">
                <a:solidFill>
                  <a:schemeClr val="tx1"/>
                </a:solidFill>
                <a:latin typeface="Comic Sans MS" panose="030F0702030302020204" pitchFamily="66" charset="0"/>
              </a:rPr>
              <a:t>..</a:t>
            </a:r>
            <a:endParaRPr lang="sr-Cyrl-RS" sz="2200" dirty="0">
              <a:solidFill>
                <a:schemeClr val="tx1"/>
              </a:solidFill>
              <a:latin typeface="Comic Sans MS" panose="030F0702030302020204" pitchFamily="66" charset="0"/>
            </a:endParaRPr>
          </a:p>
          <a:p>
            <a:pPr algn="just"/>
            <a:r>
              <a:rPr lang="sr-Cyrl-RS" sz="2200" dirty="0">
                <a:solidFill>
                  <a:schemeClr val="tx1"/>
                </a:solidFill>
                <a:latin typeface="Comic Sans MS" panose="030F0702030302020204" pitchFamily="66" charset="0"/>
              </a:rPr>
              <a:t> </a:t>
            </a:r>
            <a:r>
              <a:rPr lang="sr-Cyrl-RS" sz="2200" b="1" u="sng" dirty="0">
                <a:solidFill>
                  <a:schemeClr val="tx1"/>
                </a:solidFill>
                <a:latin typeface="Comic Sans MS" panose="030F0702030302020204" pitchFamily="66" charset="0"/>
              </a:rPr>
              <a:t>Игре на слово на слово</a:t>
            </a:r>
            <a:r>
              <a:rPr lang="sr-Cyrl-RS" sz="2200" u="sng" dirty="0">
                <a:solidFill>
                  <a:schemeClr val="tx1"/>
                </a:solidFill>
                <a:latin typeface="Comic Sans MS" panose="030F0702030302020204" pitchFamily="66" charset="0"/>
              </a:rPr>
              <a:t>, растављање речи на слогове или гласове су много важније од самог познавања </a:t>
            </a:r>
            <a:r>
              <a:rPr lang="sr-Cyrl-RS" sz="2200" u="sng" dirty="0" smtClean="0">
                <a:solidFill>
                  <a:schemeClr val="tx1"/>
                </a:solidFill>
                <a:latin typeface="Comic Sans MS" panose="030F0702030302020204" pitchFamily="66" charset="0"/>
              </a:rPr>
              <a:t>слова!</a:t>
            </a:r>
            <a:endParaRPr lang="sr-Cyrl-RS" sz="2200" u="sng" dirty="0">
              <a:solidFill>
                <a:schemeClr val="tx1"/>
              </a:solidFill>
              <a:latin typeface="Comic Sans MS" panose="030F0702030302020204" pitchFamily="66" charset="0"/>
            </a:endParaRPr>
          </a:p>
          <a:p>
            <a:pPr algn="just"/>
            <a:r>
              <a:rPr lang="sr-Cyrl-RS" sz="2200" dirty="0">
                <a:solidFill>
                  <a:schemeClr val="tx1"/>
                </a:solidFill>
                <a:latin typeface="Comic Sans MS" panose="030F0702030302020204" pitchFamily="66" charset="0"/>
              </a:rPr>
              <a:t>Ако дете показује интересовање за </a:t>
            </a:r>
            <a:r>
              <a:rPr lang="sr-Cyrl-RS" sz="2200" b="1" dirty="0">
                <a:solidFill>
                  <a:schemeClr val="tx1"/>
                </a:solidFill>
                <a:latin typeface="Comic Sans MS" panose="030F0702030302020204" pitchFamily="66" charset="0"/>
              </a:rPr>
              <a:t>слова</a:t>
            </a:r>
            <a:r>
              <a:rPr lang="sr-Cyrl-RS" sz="2200" dirty="0">
                <a:solidFill>
                  <a:schemeClr val="tx1"/>
                </a:solidFill>
                <a:latin typeface="Comic Sans MS" panose="030F0702030302020204" pitchFamily="66" charset="0"/>
              </a:rPr>
              <a:t>, исеците слово од папира па тражите речи на то слово, нека боји слово...</a:t>
            </a:r>
          </a:p>
          <a:p>
            <a:pPr algn="just"/>
            <a:r>
              <a:rPr lang="sr-Cyrl-RS" sz="2200" dirty="0">
                <a:solidFill>
                  <a:schemeClr val="tx1"/>
                </a:solidFill>
                <a:latin typeface="Comic Sans MS" panose="030F0702030302020204" pitchFamily="66" charset="0"/>
              </a:rPr>
              <a:t>Играјте </a:t>
            </a:r>
            <a:r>
              <a:rPr lang="sr-Cyrl-RS" sz="2200" b="1" dirty="0">
                <a:solidFill>
                  <a:schemeClr val="tx1"/>
                </a:solidFill>
                <a:latin typeface="Comic Sans MS" panose="030F0702030302020204" pitchFamily="66" charset="0"/>
              </a:rPr>
              <a:t>друштвене игре </a:t>
            </a:r>
            <a:r>
              <a:rPr lang="sr-Cyrl-RS" sz="2200" dirty="0">
                <a:solidFill>
                  <a:schemeClr val="tx1"/>
                </a:solidFill>
                <a:latin typeface="Comic Sans MS" panose="030F0702030302020204" pitchFamily="66" charset="0"/>
              </a:rPr>
              <a:t>– „Не љути се човече“, домине, слагалице, склапање, бојење цртежа у бојанки; нека решава задатке у приручницима за предшколце</a:t>
            </a:r>
            <a:endParaRPr lang="en-US" sz="2200" dirty="0">
              <a:solidFill>
                <a:schemeClr val="tx1"/>
              </a:solidFill>
              <a:latin typeface="Comic Sans MS" panose="030F0702030302020204" pitchFamily="66" charset="0"/>
            </a:endParaRPr>
          </a:p>
        </p:txBody>
      </p:sp>
      <p:pic>
        <p:nvPicPr>
          <p:cNvPr id="2" name="Picture 1"/>
          <p:cNvPicPr>
            <a:picLocks noChangeAspect="1"/>
          </p:cNvPicPr>
          <p:nvPr/>
        </p:nvPicPr>
        <p:blipFill>
          <a:blip r:embed="rId2"/>
          <a:stretch>
            <a:fillRect/>
          </a:stretch>
        </p:blipFill>
        <p:spPr>
          <a:xfrm>
            <a:off x="9085822" y="5045074"/>
            <a:ext cx="2621507" cy="1737511"/>
          </a:xfrm>
          <a:prstGeom prst="rect">
            <a:avLst/>
          </a:prstGeom>
        </p:spPr>
      </p:pic>
      <p:pic>
        <p:nvPicPr>
          <p:cNvPr id="4" name="Picture 3"/>
          <p:cNvPicPr>
            <a:picLocks noChangeAspect="1"/>
          </p:cNvPicPr>
          <p:nvPr/>
        </p:nvPicPr>
        <p:blipFill>
          <a:blip r:embed="rId3"/>
          <a:stretch>
            <a:fillRect/>
          </a:stretch>
        </p:blipFill>
        <p:spPr>
          <a:xfrm>
            <a:off x="1878225" y="5278730"/>
            <a:ext cx="2075937" cy="1579270"/>
          </a:xfrm>
          <a:prstGeom prst="rect">
            <a:avLst/>
          </a:prstGeom>
        </p:spPr>
      </p:pic>
      <p:pic>
        <p:nvPicPr>
          <p:cNvPr id="5" name="Picture 4"/>
          <p:cNvPicPr>
            <a:picLocks noChangeAspect="1"/>
          </p:cNvPicPr>
          <p:nvPr/>
        </p:nvPicPr>
        <p:blipFill>
          <a:blip r:embed="rId4"/>
          <a:stretch>
            <a:fillRect/>
          </a:stretch>
        </p:blipFill>
        <p:spPr>
          <a:xfrm>
            <a:off x="10267658" y="960799"/>
            <a:ext cx="1306504" cy="2323702"/>
          </a:xfrm>
          <a:prstGeom prst="rect">
            <a:avLst/>
          </a:prstGeom>
        </p:spPr>
      </p:pic>
    </p:spTree>
    <p:extLst>
      <p:ext uri="{BB962C8B-B14F-4D97-AF65-F5344CB8AC3E}">
        <p14:creationId xmlns:p14="http://schemas.microsoft.com/office/powerpoint/2010/main" val="1499466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sr-Latn-RS" sz="3200" b="1" dirty="0">
                <a:solidFill>
                  <a:schemeClr val="accent2">
                    <a:lumMod val="75000"/>
                  </a:schemeClr>
                </a:solidFill>
                <a:latin typeface="Comic Sans MS" panose="030F0702030302020204" pitchFamily="66" charset="0"/>
              </a:rPr>
              <a:t>III </a:t>
            </a:r>
            <a:r>
              <a:rPr lang="sr-Cyrl-RS" sz="3200" b="1" dirty="0">
                <a:solidFill>
                  <a:schemeClr val="accent2">
                    <a:lumMod val="75000"/>
                  </a:schemeClr>
                </a:solidFill>
                <a:latin typeface="Comic Sans MS" panose="030F0702030302020204" pitchFamily="66" charset="0"/>
              </a:rPr>
              <a:t>Социјално-емоционална припремљеност деце за полазак у школу</a:t>
            </a:r>
            <a:endParaRPr lang="en-US" sz="3200" b="1" dirty="0">
              <a:solidFill>
                <a:schemeClr val="accent2">
                  <a:lumMod val="75000"/>
                </a:schemeClr>
              </a:solidFill>
              <a:latin typeface="Comic Sans MS" panose="030F0702030302020204" pitchFamily="66" charset="0"/>
            </a:endParaRPr>
          </a:p>
        </p:txBody>
      </p:sp>
      <p:sp>
        <p:nvSpPr>
          <p:cNvPr id="3" name="Content Placeholder 2"/>
          <p:cNvSpPr>
            <a:spLocks noGrp="1"/>
          </p:cNvSpPr>
          <p:nvPr>
            <p:ph idx="1"/>
          </p:nvPr>
        </p:nvSpPr>
        <p:spPr>
          <a:xfrm>
            <a:off x="378942" y="1930400"/>
            <a:ext cx="9506464" cy="4470400"/>
          </a:xfrm>
        </p:spPr>
        <p:txBody>
          <a:bodyPr>
            <a:normAutofit fontScale="92500" lnSpcReduction="10000"/>
          </a:bodyPr>
          <a:lstStyle/>
          <a:p>
            <a:pPr algn="just"/>
            <a:r>
              <a:rPr lang="sr-Cyrl-RS" sz="2000" b="1" dirty="0">
                <a:latin typeface="Comic Sans MS" panose="030F0702030302020204" pitchFamily="66" charset="0"/>
              </a:rPr>
              <a:t>Социјализација</a:t>
            </a:r>
            <a:r>
              <a:rPr lang="sr-Cyrl-RS" sz="2000" dirty="0">
                <a:latin typeface="Comic Sans MS" panose="030F0702030302020204" pitchFamily="66" charset="0"/>
              </a:rPr>
              <a:t> - оспособљавање детета на живот у колективу и развијање релативне самосталности у задовољењу својих потреба</a:t>
            </a:r>
          </a:p>
          <a:p>
            <a:pPr algn="just"/>
            <a:r>
              <a:rPr lang="sr-Cyrl-RS" sz="2000" dirty="0">
                <a:latin typeface="Comic Sans MS" panose="030F0702030302020204" pitchFamily="66" charset="0"/>
              </a:rPr>
              <a:t>Дружење и игра доприносе социјализацији детета (у игри дете упознаје другу децу, уочава разлике међу њима, развија поштовање, учи да буде толерантно, да сарађује, пружа помоћ, да уважава туђе мишљење, да саслуша другог, учи се и да контролише своје понашање, сачека свој ред, постује правила, радује се успеху, прихвата пораз ( НЕ ПОПУШТАЈТЕ ДЕТЕТУ У ИГРИ)</a:t>
            </a:r>
          </a:p>
          <a:p>
            <a:pPr algn="just"/>
            <a:r>
              <a:rPr lang="sr-Cyrl-RS" sz="2000" dirty="0">
                <a:latin typeface="Comic Sans MS" panose="030F0702030302020204" pitchFamily="66" charset="0"/>
              </a:rPr>
              <a:t> Дете треба да </a:t>
            </a:r>
            <a:r>
              <a:rPr lang="sr-Cyrl-RS" sz="2000" dirty="0" smtClean="0">
                <a:latin typeface="Comic Sans MS" panose="030F0702030302020204" pitchFamily="66" charset="0"/>
              </a:rPr>
              <a:t>учи како да постане </a:t>
            </a:r>
            <a:r>
              <a:rPr lang="sr-Cyrl-RS" sz="2000" b="1" dirty="0" smtClean="0">
                <a:latin typeface="Comic Sans MS" panose="030F0702030302020204" pitchFamily="66" charset="0"/>
              </a:rPr>
              <a:t>емоционално </a:t>
            </a:r>
            <a:r>
              <a:rPr lang="sr-Cyrl-RS" sz="2000" b="1" dirty="0">
                <a:latin typeface="Comic Sans MS" panose="030F0702030302020204" pitchFamily="66" charset="0"/>
              </a:rPr>
              <a:t>осетљиво</a:t>
            </a:r>
            <a:r>
              <a:rPr lang="sr-Cyrl-RS" sz="2000" dirty="0">
                <a:latin typeface="Comic Sans MS" panose="030F0702030302020204" pitchFamily="66" charset="0"/>
              </a:rPr>
              <a:t>, способно да осети осећања других људи, разуме расположење друге деце и одраслих изражено путем мимике, гестова, интонације гласа и слично, као и да уме да реагује на адекватан начин и расположење људи око себе, да испољава жељу да помогне (емоционално – социјална усмереност)</a:t>
            </a:r>
          </a:p>
          <a:p>
            <a:pPr algn="just"/>
            <a:r>
              <a:rPr lang="sr-Cyrl-RS" sz="2000" b="1" dirty="0">
                <a:latin typeface="Comic Sans MS" panose="030F0702030302020204" pitchFamily="66" charset="0"/>
              </a:rPr>
              <a:t>Будите добар слушалац – али и посматрач – реагујте на дететове потребе</a:t>
            </a:r>
          </a:p>
          <a:p>
            <a:endParaRPr lang="sr-Cyrl-RS" dirty="0">
              <a:latin typeface="Comic Sans MS" panose="030F0702030302020204" pitchFamily="66" charset="0"/>
            </a:endParaRPr>
          </a:p>
          <a:p>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9274002" y="65903"/>
            <a:ext cx="2712925" cy="1864497"/>
          </a:xfrm>
          <a:prstGeom prst="rect">
            <a:avLst/>
          </a:prstGeom>
        </p:spPr>
      </p:pic>
    </p:spTree>
    <p:extLst>
      <p:ext uri="{BB962C8B-B14F-4D97-AF65-F5344CB8AC3E}">
        <p14:creationId xmlns:p14="http://schemas.microsoft.com/office/powerpoint/2010/main" val="31008928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19" y="282804"/>
            <a:ext cx="9621795" cy="867266"/>
          </a:xfrm>
        </p:spPr>
        <p:txBody>
          <a:bodyPr>
            <a:normAutofit fontScale="90000"/>
          </a:bodyPr>
          <a:lstStyle/>
          <a:p>
            <a:pPr algn="ctr"/>
            <a:r>
              <a:rPr lang="sr-Cyrl-RS" sz="2800" b="1" dirty="0">
                <a:solidFill>
                  <a:schemeClr val="accent2">
                    <a:lumMod val="75000"/>
                  </a:schemeClr>
                </a:solidFill>
                <a:latin typeface="Comic Sans MS" panose="030F0702030302020204" pitchFamily="66" charset="0"/>
              </a:rPr>
              <a:t>Како родитељи могу да допринесу социјалној припремљености детета за школу</a:t>
            </a:r>
            <a:endParaRPr lang="en-US" sz="2800" b="1" dirty="0">
              <a:solidFill>
                <a:schemeClr val="accent2">
                  <a:lumMod val="75000"/>
                </a:schemeClr>
              </a:solidFill>
              <a:latin typeface="Comic Sans MS" panose="030F0702030302020204" pitchFamily="66" charset="0"/>
            </a:endParaRPr>
          </a:p>
        </p:txBody>
      </p:sp>
      <p:sp>
        <p:nvSpPr>
          <p:cNvPr id="3" name="Content Placeholder 2"/>
          <p:cNvSpPr>
            <a:spLocks noGrp="1"/>
          </p:cNvSpPr>
          <p:nvPr>
            <p:ph idx="1"/>
          </p:nvPr>
        </p:nvSpPr>
        <p:spPr>
          <a:xfrm>
            <a:off x="614355" y="1150071"/>
            <a:ext cx="9901881" cy="5707930"/>
          </a:xfrm>
        </p:spPr>
        <p:txBody>
          <a:bodyPr>
            <a:normAutofit fontScale="77500" lnSpcReduction="20000"/>
          </a:bodyPr>
          <a:lstStyle/>
          <a:p>
            <a:pPr algn="just">
              <a:lnSpc>
                <a:spcPct val="170000"/>
              </a:lnSpc>
            </a:pPr>
            <a:r>
              <a:rPr lang="sr-Cyrl-RS" dirty="0">
                <a:latin typeface="Comic Sans MS" panose="030F0702030302020204" pitchFamily="66" charset="0"/>
              </a:rPr>
              <a:t>Понашање детета и однос према другој деци, према учитељици, али и према самом себи зависиће пре свега од </a:t>
            </a:r>
            <a:r>
              <a:rPr lang="sr-Cyrl-RS" b="1" dirty="0">
                <a:latin typeface="Comic Sans MS" panose="030F0702030302020204" pitchFamily="66" charset="0"/>
              </a:rPr>
              <a:t>односа који владају у његовој породици и целокупне породичне атмосфере, </a:t>
            </a:r>
            <a:r>
              <a:rPr lang="sr-Cyrl-RS" dirty="0">
                <a:latin typeface="Comic Sans MS" panose="030F0702030302020204" pitchFamily="66" charset="0"/>
              </a:rPr>
              <a:t>васпитног става родитеља, њиховог присуства и посвећености детету, </a:t>
            </a:r>
            <a:r>
              <a:rPr lang="sr-Cyrl-RS" b="1" dirty="0">
                <a:latin typeface="Comic Sans MS" panose="030F0702030302020204" pitchFamily="66" charset="0"/>
              </a:rPr>
              <a:t>пажње и љубави </a:t>
            </a:r>
            <a:r>
              <a:rPr lang="sr-Cyrl-RS" dirty="0">
                <a:latin typeface="Comic Sans MS" panose="030F0702030302020204" pitchFamily="66" charset="0"/>
              </a:rPr>
              <a:t>које му показују.</a:t>
            </a:r>
          </a:p>
          <a:p>
            <a:pPr algn="just">
              <a:lnSpc>
                <a:spcPct val="170000"/>
              </a:lnSpc>
            </a:pPr>
            <a:r>
              <a:rPr lang="sr-Cyrl-RS" sz="2000" dirty="0">
                <a:latin typeface="Comic Sans MS" panose="030F0702030302020204" pitchFamily="66" charset="0"/>
              </a:rPr>
              <a:t>Посматрајте дете у игри, </a:t>
            </a:r>
            <a:r>
              <a:rPr lang="sr-Cyrl-RS" sz="2000" b="1" dirty="0">
                <a:latin typeface="Comic Sans MS" panose="030F0702030302020204" pitchFamily="66" charset="0"/>
              </a:rPr>
              <a:t>хвалите и подстичите добро понашање </a:t>
            </a:r>
            <a:r>
              <a:rPr lang="sr-Cyrl-RS" sz="2000" dirty="0">
                <a:latin typeface="Comic Sans MS" panose="030F0702030302020204" pitchFamily="66" charset="0"/>
              </a:rPr>
              <a:t>и комуникацију са другима, реаговати на неприхватљиво и агресивно понашање</a:t>
            </a:r>
          </a:p>
          <a:p>
            <a:pPr algn="just">
              <a:lnSpc>
                <a:spcPct val="170000"/>
              </a:lnSpc>
            </a:pPr>
            <a:r>
              <a:rPr lang="sr-Cyrl-RS" sz="2000" b="1" dirty="0">
                <a:latin typeface="Comic Sans MS" panose="030F0702030302020204" pitchFamily="66" charset="0"/>
              </a:rPr>
              <a:t>Развијајте код детета навику</a:t>
            </a:r>
            <a:r>
              <a:rPr lang="sr-Cyrl-RS" sz="2000" dirty="0">
                <a:latin typeface="Comic Sans MS" panose="030F0702030302020204" pitchFamily="66" charset="0"/>
              </a:rPr>
              <a:t>: поздрављања других, употребе речи – МОЛИМ, ИЗВИНИ, ХВАЛА, не толерисати употребу ружних и увредљивих речи;учите га да се одраслима </a:t>
            </a:r>
            <a:r>
              <a:rPr lang="sr-Cyrl-RS" sz="2000" dirty="0" smtClean="0">
                <a:latin typeface="Comic Sans MS" panose="030F0702030302020204" pitchFamily="66" charset="0"/>
              </a:rPr>
              <a:t>персира, </a:t>
            </a:r>
            <a:r>
              <a:rPr lang="sr-Cyrl-RS" sz="2000" dirty="0" smtClean="0">
                <a:solidFill>
                  <a:schemeClr val="tx1"/>
                </a:solidFill>
                <a:latin typeface="Comic Sans MS" panose="030F0702030302020204" pitchFamily="66" charset="0"/>
              </a:rPr>
              <a:t>да </a:t>
            </a:r>
            <a:r>
              <a:rPr lang="sr-Cyrl-RS" sz="2000" dirty="0">
                <a:solidFill>
                  <a:schemeClr val="tx1"/>
                </a:solidFill>
                <a:latin typeface="Comic Sans MS" panose="030F0702030302020204" pitchFamily="66" charset="0"/>
              </a:rPr>
              <a:t>се </a:t>
            </a:r>
            <a:r>
              <a:rPr lang="sr-Cyrl-RS" sz="2000" b="1" dirty="0">
                <a:solidFill>
                  <a:schemeClr val="tx1"/>
                </a:solidFill>
                <a:latin typeface="Comic Sans MS" panose="030F0702030302020204" pitchFamily="66" charset="0"/>
              </a:rPr>
              <a:t>извини</a:t>
            </a:r>
            <a:r>
              <a:rPr lang="sr-Cyrl-RS" sz="2000" dirty="0">
                <a:solidFill>
                  <a:schemeClr val="tx1"/>
                </a:solidFill>
                <a:latin typeface="Comic Sans MS" panose="030F0702030302020204" pitchFamily="66" charset="0"/>
              </a:rPr>
              <a:t> ако је погрешно поступило или повредило неког, да не узима туђе ствари без питања, да затражи и </a:t>
            </a:r>
            <a:r>
              <a:rPr lang="sr-Cyrl-RS" sz="2000" b="1" dirty="0">
                <a:solidFill>
                  <a:schemeClr val="tx1"/>
                </a:solidFill>
                <a:latin typeface="Comic Sans MS" panose="030F0702030302020204" pitchFamily="66" charset="0"/>
              </a:rPr>
              <a:t>замоли</a:t>
            </a:r>
            <a:r>
              <a:rPr lang="sr-Cyrl-RS" sz="2000" dirty="0">
                <a:solidFill>
                  <a:schemeClr val="tx1"/>
                </a:solidFill>
                <a:latin typeface="Comic Sans MS" panose="030F0702030302020204" pitchFamily="66" charset="0"/>
              </a:rPr>
              <a:t> кад жели нешто да добије и да се захвали кад је </a:t>
            </a:r>
            <a:r>
              <a:rPr lang="sr-Cyrl-RS" sz="2000" dirty="0" smtClean="0">
                <a:solidFill>
                  <a:schemeClr val="tx1"/>
                </a:solidFill>
                <a:latin typeface="Comic Sans MS" panose="030F0702030302020204" pitchFamily="66" charset="0"/>
              </a:rPr>
              <a:t>добило, </a:t>
            </a:r>
            <a:r>
              <a:rPr lang="sr-Cyrl-RS" sz="2000" dirty="0">
                <a:solidFill>
                  <a:schemeClr val="tx1"/>
                </a:solidFill>
                <a:latin typeface="Comic Sans MS" panose="030F0702030302020204" pitchFamily="66" charset="0"/>
              </a:rPr>
              <a:t>да не упада у реч другоме, да </a:t>
            </a:r>
            <a:r>
              <a:rPr lang="sr-Cyrl-RS" sz="2000" b="1" dirty="0">
                <a:solidFill>
                  <a:schemeClr val="tx1"/>
                </a:solidFill>
                <a:latin typeface="Comic Sans MS" panose="030F0702030302020204" pitchFamily="66" charset="0"/>
              </a:rPr>
              <a:t>поштује правила у игри</a:t>
            </a:r>
            <a:r>
              <a:rPr lang="sr-Cyrl-RS" sz="2000" b="1" dirty="0" smtClean="0">
                <a:solidFill>
                  <a:schemeClr val="tx1"/>
                </a:solidFill>
                <a:latin typeface="Comic Sans MS" panose="030F0702030302020204" pitchFamily="66" charset="0"/>
              </a:rPr>
              <a:t>...</a:t>
            </a:r>
            <a:endParaRPr lang="sr-Cyrl-RS" sz="2000" dirty="0">
              <a:solidFill>
                <a:schemeClr val="tx1"/>
              </a:solidFill>
              <a:latin typeface="Comic Sans MS" panose="030F0702030302020204" pitchFamily="66" charset="0"/>
            </a:endParaRPr>
          </a:p>
          <a:p>
            <a:pPr algn="just">
              <a:lnSpc>
                <a:spcPct val="170000"/>
              </a:lnSpc>
            </a:pPr>
            <a:r>
              <a:rPr lang="sr-Cyrl-RS" sz="2000" b="1" dirty="0">
                <a:latin typeface="Comic Sans MS" panose="030F0702030302020204" pitchFamily="66" charset="0"/>
              </a:rPr>
              <a:t>Навикавајте дете на самосталност у:</a:t>
            </a:r>
            <a:r>
              <a:rPr lang="sr-Cyrl-RS" sz="2000" dirty="0">
                <a:latin typeface="Comic Sans MS" panose="030F0702030302020204" pitchFamily="66" charset="0"/>
              </a:rPr>
              <a:t> послуживању, облачењу, одржавању хигијене, спремању својих ствари, извршавању обавеза, дајте му задужења у кући</a:t>
            </a:r>
          </a:p>
          <a:p>
            <a:pPr algn="just">
              <a:lnSpc>
                <a:spcPct val="170000"/>
              </a:lnSpc>
            </a:pPr>
            <a:r>
              <a:rPr lang="sr-Cyrl-RS" sz="2000" b="1" dirty="0">
                <a:latin typeface="Comic Sans MS" panose="030F0702030302020204" pitchFamily="66" charset="0"/>
              </a:rPr>
              <a:t>Уводите у свакодневни живот једноставна правила и научите дете да их поштује </a:t>
            </a:r>
            <a:r>
              <a:rPr lang="sr-Cyrl-RS" sz="2000" dirty="0">
                <a:latin typeface="Comic Sans MS" panose="030F0702030302020204" pitchFamily="66" charset="0"/>
              </a:rPr>
              <a:t>(увек га похвалите и за труд, не само за исход урађеног)</a:t>
            </a:r>
            <a:endParaRPr lang="sr-Cyrl-RS" sz="2000" b="1" dirty="0">
              <a:latin typeface="Comic Sans MS" panose="030F0702030302020204" pitchFamily="66" charset="0"/>
            </a:endParaRPr>
          </a:p>
          <a:p>
            <a:pPr algn="just"/>
            <a:endParaRPr lang="en-US" sz="20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0197002" y="165594"/>
            <a:ext cx="1739626" cy="1654132"/>
          </a:xfrm>
          <a:prstGeom prst="rect">
            <a:avLst/>
          </a:prstGeom>
        </p:spPr>
      </p:pic>
    </p:spTree>
    <p:extLst>
      <p:ext uri="{BB962C8B-B14F-4D97-AF65-F5344CB8AC3E}">
        <p14:creationId xmlns:p14="http://schemas.microsoft.com/office/powerpoint/2010/main" val="3778164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897" y="362466"/>
            <a:ext cx="10132541" cy="1103870"/>
          </a:xfrm>
        </p:spPr>
        <p:txBody>
          <a:bodyPr>
            <a:normAutofit fontScale="90000"/>
          </a:bodyPr>
          <a:lstStyle/>
          <a:p>
            <a:pPr algn="ctr"/>
            <a:r>
              <a:rPr lang="sr-Cyrl-RS" b="1" dirty="0">
                <a:solidFill>
                  <a:schemeClr val="accent2">
                    <a:lumMod val="75000"/>
                  </a:schemeClr>
                </a:solidFill>
                <a:latin typeface="Comic Sans MS" panose="030F0702030302020204" pitchFamily="66" charset="0"/>
              </a:rPr>
              <a:t>Дете стиче сигурност и развија самопоуздање:</a:t>
            </a:r>
            <a:endParaRPr lang="en-US" b="1" dirty="0">
              <a:solidFill>
                <a:schemeClr val="accent2">
                  <a:lumMod val="75000"/>
                </a:schemeClr>
              </a:solidFill>
              <a:latin typeface="Comic Sans MS" panose="030F0702030302020204" pitchFamily="66" charset="0"/>
            </a:endParaRPr>
          </a:p>
        </p:txBody>
      </p:sp>
      <p:sp>
        <p:nvSpPr>
          <p:cNvPr id="3" name="Content Placeholder 2"/>
          <p:cNvSpPr>
            <a:spLocks noGrp="1"/>
          </p:cNvSpPr>
          <p:nvPr>
            <p:ph idx="1"/>
          </p:nvPr>
        </p:nvSpPr>
        <p:spPr>
          <a:xfrm>
            <a:off x="494270" y="1103871"/>
            <a:ext cx="9539415" cy="5288692"/>
          </a:xfrm>
        </p:spPr>
        <p:txBody>
          <a:bodyPr>
            <a:noAutofit/>
          </a:bodyPr>
          <a:lstStyle/>
          <a:p>
            <a:pPr algn="just"/>
            <a:r>
              <a:rPr lang="sr-Cyrl-RS" sz="2200" dirty="0">
                <a:latin typeface="Comic Sans MS" panose="030F0702030302020204" pitchFamily="66" charset="0"/>
              </a:rPr>
              <a:t>Када осећа да га </a:t>
            </a:r>
            <a:r>
              <a:rPr lang="sr-Cyrl-RS" sz="2200" b="1" dirty="0">
                <a:latin typeface="Comic Sans MS" panose="030F0702030302020204" pitchFamily="66" charset="0"/>
              </a:rPr>
              <a:t>волите</a:t>
            </a:r>
            <a:r>
              <a:rPr lang="sr-Cyrl-RS" sz="2200" dirty="0">
                <a:latin typeface="Comic Sans MS" panose="030F0702030302020204" pitchFamily="66" charset="0"/>
              </a:rPr>
              <a:t>, а ви му то и кажете</a:t>
            </a:r>
          </a:p>
          <a:p>
            <a:pPr algn="just"/>
            <a:r>
              <a:rPr lang="sr-Cyrl-RS" sz="2200" dirty="0">
                <a:latin typeface="Comic Sans MS" panose="030F0702030302020204" pitchFamily="66" charset="0"/>
              </a:rPr>
              <a:t>Када се </a:t>
            </a:r>
            <a:r>
              <a:rPr lang="sr-Cyrl-RS" sz="2200" b="1" dirty="0">
                <a:latin typeface="Comic Sans MS" panose="030F0702030302020204" pitchFamily="66" charset="0"/>
              </a:rPr>
              <a:t>бринете</a:t>
            </a:r>
            <a:r>
              <a:rPr lang="sr-Cyrl-RS" sz="2200" dirty="0">
                <a:latin typeface="Comic Sans MS" panose="030F0702030302020204" pitchFamily="66" charset="0"/>
              </a:rPr>
              <a:t> о њему и посвећујете му довољно пажње</a:t>
            </a:r>
          </a:p>
          <a:p>
            <a:pPr algn="just"/>
            <a:r>
              <a:rPr lang="sr-Cyrl-RS" sz="2200" dirty="0">
                <a:latin typeface="Comic Sans MS" panose="030F0702030302020204" pitchFamily="66" charset="0"/>
              </a:rPr>
              <a:t>Када се према њему </a:t>
            </a:r>
            <a:r>
              <a:rPr lang="sr-Cyrl-RS" sz="2200" b="1" dirty="0">
                <a:latin typeface="Comic Sans MS" panose="030F0702030302020204" pitchFamily="66" charset="0"/>
              </a:rPr>
              <a:t>доследно</a:t>
            </a:r>
            <a:r>
              <a:rPr lang="sr-Cyrl-RS" sz="2200" dirty="0">
                <a:latin typeface="Comic Sans MS" panose="030F0702030302020204" pitchFamily="66" charset="0"/>
              </a:rPr>
              <a:t> понашате</a:t>
            </a:r>
          </a:p>
          <a:p>
            <a:pPr algn="just"/>
            <a:r>
              <a:rPr lang="sr-Cyrl-RS" sz="2200" dirty="0">
                <a:latin typeface="Comic Sans MS" panose="030F0702030302020204" pitchFamily="66" charset="0"/>
              </a:rPr>
              <a:t>Када му </a:t>
            </a:r>
            <a:r>
              <a:rPr lang="sr-Cyrl-RS" sz="2200" b="1" dirty="0">
                <a:latin typeface="Comic Sans MS" panose="030F0702030302020204" pitchFamily="66" charset="0"/>
              </a:rPr>
              <a:t>дозвољавате да само уради оно што може</a:t>
            </a:r>
          </a:p>
          <a:p>
            <a:pPr algn="just"/>
            <a:r>
              <a:rPr lang="sr-Cyrl-RS" sz="2200" dirty="0">
                <a:latin typeface="Comic Sans MS" panose="030F0702030302020204" pitchFamily="66" charset="0"/>
              </a:rPr>
              <a:t>Кад </a:t>
            </a:r>
            <a:r>
              <a:rPr lang="sr-Cyrl-RS" sz="2200" b="1" dirty="0">
                <a:latin typeface="Comic Sans MS" panose="030F0702030302020204" pitchFamily="66" charset="0"/>
              </a:rPr>
              <a:t>може да вам помогне </a:t>
            </a:r>
            <a:r>
              <a:rPr lang="sr-Cyrl-RS" sz="2200" dirty="0">
                <a:latin typeface="Comic Sans MS" panose="030F0702030302020204" pitchFamily="66" charset="0"/>
              </a:rPr>
              <a:t>у обављању неких послова</a:t>
            </a:r>
          </a:p>
          <a:p>
            <a:pPr algn="just"/>
            <a:r>
              <a:rPr lang="sr-Cyrl-RS" sz="2200" dirty="0">
                <a:latin typeface="Comic Sans MS" panose="030F0702030302020204" pitchFamily="66" charset="0"/>
              </a:rPr>
              <a:t>Кад може </a:t>
            </a:r>
            <a:r>
              <a:rPr lang="sr-Cyrl-RS" sz="2200" b="1" dirty="0">
                <a:latin typeface="Comic Sans MS" panose="030F0702030302020204" pitchFamily="66" charset="0"/>
              </a:rPr>
              <a:t>слободно да каже</a:t>
            </a:r>
            <a:r>
              <a:rPr lang="sr-Cyrl-RS" sz="2200" dirty="0">
                <a:latin typeface="Comic Sans MS" panose="030F0702030302020204" pitchFamily="66" charset="0"/>
              </a:rPr>
              <a:t> оно што мисли, жели и осећа</a:t>
            </a:r>
          </a:p>
          <a:p>
            <a:pPr algn="just"/>
            <a:r>
              <a:rPr lang="sr-Cyrl-RS" sz="2200" dirty="0">
                <a:latin typeface="Comic Sans MS" panose="030F0702030302020204" pitchFamily="66" charset="0"/>
              </a:rPr>
              <a:t>Кад сте </a:t>
            </a:r>
            <a:r>
              <a:rPr lang="sr-Cyrl-RS" sz="2200" b="1" dirty="0">
                <a:latin typeface="Comic Sans MS" panose="030F0702030302020204" pitchFamily="66" charset="0"/>
              </a:rPr>
              <a:t>спремни да чујете и уважите</a:t>
            </a:r>
            <a:r>
              <a:rPr lang="sr-Cyrl-RS" sz="2200" dirty="0">
                <a:latin typeface="Comic Sans MS" panose="030F0702030302020204" pitchFamily="66" charset="0"/>
              </a:rPr>
              <a:t> њихово мишљење</a:t>
            </a:r>
          </a:p>
          <a:p>
            <a:pPr algn="just"/>
            <a:r>
              <a:rPr lang="sr-Cyrl-RS" sz="2200" dirty="0">
                <a:latin typeface="Comic Sans MS" panose="030F0702030302020204" pitchFamily="66" charset="0"/>
              </a:rPr>
              <a:t>Кад му дозволите да о неким стварима </a:t>
            </a:r>
            <a:r>
              <a:rPr lang="sr-Cyrl-RS" sz="2200" b="1" dirty="0">
                <a:latin typeface="Comic Sans MS" panose="030F0702030302020204" pitchFamily="66" charset="0"/>
              </a:rPr>
              <a:t>самостално одлучује</a:t>
            </a:r>
          </a:p>
          <a:p>
            <a:pPr algn="just"/>
            <a:r>
              <a:rPr lang="sr-Cyrl-RS" sz="2200" dirty="0">
                <a:latin typeface="Comic Sans MS" panose="030F0702030302020204" pitchFamily="66" charset="0"/>
              </a:rPr>
              <a:t>Кад га </a:t>
            </a:r>
            <a:r>
              <a:rPr lang="sr-Cyrl-RS" sz="2200" b="1" dirty="0">
                <a:latin typeface="Comic Sans MS" panose="030F0702030302020204" pitchFamily="66" charset="0"/>
              </a:rPr>
              <a:t>похвалите</a:t>
            </a:r>
            <a:r>
              <a:rPr lang="sr-Cyrl-RS" sz="2200" dirty="0">
                <a:latin typeface="Comic Sans MS" panose="030F0702030302020204" pitchFamily="66" charset="0"/>
              </a:rPr>
              <a:t> за конкретан поступак</a:t>
            </a:r>
          </a:p>
          <a:p>
            <a:pPr algn="just"/>
            <a:r>
              <a:rPr lang="sr-Cyrl-RS" sz="2200" dirty="0">
                <a:latin typeface="Comic Sans MS" panose="030F0702030302020204" pitchFamily="66" charset="0"/>
              </a:rPr>
              <a:t>Кад </a:t>
            </a:r>
            <a:r>
              <a:rPr lang="sr-Cyrl-RS" sz="2200" b="1" dirty="0">
                <a:latin typeface="Comic Sans MS" panose="030F0702030302020204" pitchFamily="66" charset="0"/>
              </a:rPr>
              <a:t>му се извините </a:t>
            </a:r>
            <a:r>
              <a:rPr lang="sr-Cyrl-RS" sz="2200" dirty="0">
                <a:latin typeface="Comic Sans MS" panose="030F0702030302020204" pitchFamily="66" charset="0"/>
              </a:rPr>
              <a:t>за одређену грешку</a:t>
            </a:r>
          </a:p>
          <a:p>
            <a:pPr algn="just"/>
            <a:r>
              <a:rPr lang="sr-Cyrl-RS" sz="2200" dirty="0">
                <a:latin typeface="Comic Sans MS" panose="030F0702030302020204" pitchFamily="66" charset="0"/>
              </a:rPr>
              <a:t>Кад </a:t>
            </a:r>
            <a:r>
              <a:rPr lang="sr-Cyrl-RS" sz="2200" b="1" dirty="0">
                <a:latin typeface="Comic Sans MS" panose="030F0702030302020204" pitchFamily="66" charset="0"/>
              </a:rPr>
              <a:t>има поверења у вас </a:t>
            </a:r>
            <a:r>
              <a:rPr lang="sr-Cyrl-RS" sz="2200" dirty="0">
                <a:latin typeface="Comic Sans MS" panose="030F0702030302020204" pitchFamily="66" charset="0"/>
              </a:rPr>
              <a:t>и осећа да </a:t>
            </a:r>
            <a:r>
              <a:rPr lang="sr-Cyrl-RS" sz="2200" b="1" dirty="0">
                <a:latin typeface="Comic Sans MS" panose="030F0702030302020204" pitchFamily="66" charset="0"/>
              </a:rPr>
              <a:t>и ви имате поверења у њега</a:t>
            </a:r>
            <a:endParaRPr lang="en-US" sz="2200" b="1"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8979243" y="1194487"/>
            <a:ext cx="3072714" cy="2469132"/>
          </a:xfrm>
          <a:prstGeom prst="rect">
            <a:avLst/>
          </a:prstGeom>
        </p:spPr>
      </p:pic>
      <p:pic>
        <p:nvPicPr>
          <p:cNvPr id="5" name="Picture 4"/>
          <p:cNvPicPr>
            <a:picLocks noChangeAspect="1"/>
          </p:cNvPicPr>
          <p:nvPr/>
        </p:nvPicPr>
        <p:blipFill>
          <a:blip r:embed="rId3"/>
          <a:stretch>
            <a:fillRect/>
          </a:stretch>
        </p:blipFill>
        <p:spPr>
          <a:xfrm>
            <a:off x="9932208" y="3748217"/>
            <a:ext cx="2204749" cy="2020489"/>
          </a:xfrm>
          <a:prstGeom prst="rect">
            <a:avLst/>
          </a:prstGeom>
        </p:spPr>
      </p:pic>
    </p:spTree>
    <p:extLst>
      <p:ext uri="{BB962C8B-B14F-4D97-AF65-F5344CB8AC3E}">
        <p14:creationId xmlns:p14="http://schemas.microsoft.com/office/powerpoint/2010/main" val="4220789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935" y="609600"/>
            <a:ext cx="9770076" cy="930876"/>
          </a:xfrm>
        </p:spPr>
        <p:txBody>
          <a:bodyPr>
            <a:normAutofit fontScale="90000"/>
          </a:bodyPr>
          <a:lstStyle/>
          <a:p>
            <a:pPr algn="ctr"/>
            <a:r>
              <a:rPr lang="sr-Latn-RS" b="1" dirty="0">
                <a:solidFill>
                  <a:schemeClr val="accent2">
                    <a:lumMod val="75000"/>
                  </a:schemeClr>
                </a:solidFill>
                <a:latin typeface="Comic Sans MS" panose="030F0702030302020204" pitchFamily="66" charset="0"/>
              </a:rPr>
              <a:t>IV </a:t>
            </a:r>
            <a:r>
              <a:rPr lang="sr-Cyrl-RS" b="1" dirty="0">
                <a:solidFill>
                  <a:schemeClr val="accent2">
                    <a:lumMod val="75000"/>
                  </a:schemeClr>
                </a:solidFill>
                <a:latin typeface="Comic Sans MS" panose="030F0702030302020204" pitchFamily="66" charset="0"/>
              </a:rPr>
              <a:t>Мотивациона припрема деце за полазак у школу</a:t>
            </a:r>
            <a:endParaRPr lang="en-US" b="1" dirty="0">
              <a:solidFill>
                <a:schemeClr val="accent2">
                  <a:lumMod val="75000"/>
                </a:schemeClr>
              </a:solidFill>
              <a:latin typeface="Comic Sans MS" panose="030F0702030302020204" pitchFamily="66" charset="0"/>
            </a:endParaRPr>
          </a:p>
        </p:txBody>
      </p:sp>
      <p:sp>
        <p:nvSpPr>
          <p:cNvPr id="3" name="Content Placeholder 2"/>
          <p:cNvSpPr>
            <a:spLocks noGrp="1"/>
          </p:cNvSpPr>
          <p:nvPr>
            <p:ph idx="1"/>
          </p:nvPr>
        </p:nvSpPr>
        <p:spPr>
          <a:xfrm>
            <a:off x="486031" y="1721708"/>
            <a:ext cx="9926596" cy="4514335"/>
          </a:xfrm>
        </p:spPr>
        <p:txBody>
          <a:bodyPr>
            <a:noAutofit/>
          </a:bodyPr>
          <a:lstStyle/>
          <a:p>
            <a:pPr algn="just"/>
            <a:r>
              <a:rPr lang="sr-Cyrl-RS" sz="2400" i="1" dirty="0">
                <a:latin typeface="Comic Sans MS" panose="030F0702030302020204" pitchFamily="66" charset="0"/>
              </a:rPr>
              <a:t>Дете треба да има правилан однос према школи</a:t>
            </a:r>
            <a:r>
              <a:rPr lang="sr-Cyrl-RS" sz="2400" dirty="0">
                <a:latin typeface="Comic Sans MS" panose="030F0702030302020204" pitchFamily="66" charset="0"/>
              </a:rPr>
              <a:t> – </a:t>
            </a:r>
            <a:r>
              <a:rPr lang="sr-Cyrl-RS" sz="2000" dirty="0">
                <a:latin typeface="Comic Sans MS" panose="030F0702030302020204" pitchFamily="66" charset="0"/>
              </a:rPr>
              <a:t>дајте му тачне информације – да ће учити много различитих ствари, нешто ће бити лакше, нешто теже али да сте ви увек ту да га разумете и помогнете; да не би требало да се боји ако нешто не зна, научиће, да ће имати домаће задатке које ће самостално морати да уради, да ће имати 4-5 часова, добијати оцене (описне у 1.разреду па потом бројчане)</a:t>
            </a:r>
            <a:endParaRPr lang="sr-Cyrl-RS" sz="2000" b="1" i="1" dirty="0">
              <a:latin typeface="Comic Sans MS" panose="030F0702030302020204" pitchFamily="66" charset="0"/>
            </a:endParaRPr>
          </a:p>
          <a:p>
            <a:pPr algn="just"/>
            <a:r>
              <a:rPr lang="sr-Cyrl-RS" sz="2400" dirty="0">
                <a:latin typeface="Comic Sans MS" panose="030F0702030302020204" pitchFamily="66" charset="0"/>
              </a:rPr>
              <a:t>Дете </a:t>
            </a:r>
            <a:r>
              <a:rPr lang="sr-Cyrl-RS" sz="2400" b="1" dirty="0">
                <a:latin typeface="Comic Sans MS" panose="030F0702030302020204" pitchFamily="66" charset="0"/>
              </a:rPr>
              <a:t>не треба плашити школом</a:t>
            </a:r>
            <a:r>
              <a:rPr lang="sr-Cyrl-RS" sz="2400" dirty="0">
                <a:latin typeface="Comic Sans MS" panose="030F0702030302020204" pitchFamily="66" charset="0"/>
              </a:rPr>
              <a:t>, школским обавезама и учитељицом, него причати о школи као о месту на коме ће пуно тога </a:t>
            </a:r>
            <a:r>
              <a:rPr lang="sr-Cyrl-RS" sz="2400" b="1" dirty="0">
                <a:latin typeface="Comic Sans MS" panose="030F0702030302020204" pitchFamily="66" charset="0"/>
              </a:rPr>
              <a:t>научити</a:t>
            </a:r>
            <a:r>
              <a:rPr lang="sr-Cyrl-RS" sz="2400" dirty="0">
                <a:latin typeface="Comic Sans MS" panose="030F0702030302020204" pitchFamily="66" charset="0"/>
              </a:rPr>
              <a:t>, постати паметније и радити занимљиве </a:t>
            </a:r>
            <a:r>
              <a:rPr lang="sr-Cyrl-RS" sz="2400" dirty="0" smtClean="0">
                <a:latin typeface="Comic Sans MS" panose="030F0702030302020204" pitchFamily="66" charset="0"/>
              </a:rPr>
              <a:t>ствари и стећи нове другаре.</a:t>
            </a:r>
            <a:endParaRPr lang="sr-Cyrl-RS" sz="2400" dirty="0">
              <a:latin typeface="Comic Sans MS" panose="030F0702030302020204" pitchFamily="66" charset="0"/>
            </a:endParaRPr>
          </a:p>
          <a:p>
            <a:pPr algn="just"/>
            <a:r>
              <a:rPr lang="sr-Cyrl-RS" sz="2400" dirty="0">
                <a:latin typeface="Comic Sans MS" panose="030F0702030302020204" pitchFamily="66" charset="0"/>
              </a:rPr>
              <a:t>Укључите дете у све активности око </a:t>
            </a:r>
            <a:r>
              <a:rPr lang="sr-Cyrl-RS" sz="2400" b="1" dirty="0">
                <a:latin typeface="Comic Sans MS" panose="030F0702030302020204" pitchFamily="66" charset="0"/>
              </a:rPr>
              <a:t>припреме за школу</a:t>
            </a:r>
            <a:r>
              <a:rPr lang="sr-Cyrl-RS" sz="2400" dirty="0">
                <a:latin typeface="Comic Sans MS" panose="030F0702030302020204" pitchFamily="66" charset="0"/>
              </a:rPr>
              <a:t>, од куповине прибора и одеће за школу, уређивања радног простора до писања имена на свескама и књигама.</a:t>
            </a:r>
            <a:endParaRPr lang="en-US" sz="24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0512760" y="22359"/>
            <a:ext cx="1588624" cy="1174482"/>
          </a:xfrm>
          <a:prstGeom prst="rect">
            <a:avLst/>
          </a:prstGeom>
        </p:spPr>
      </p:pic>
      <p:pic>
        <p:nvPicPr>
          <p:cNvPr id="5" name="Picture 4"/>
          <p:cNvPicPr>
            <a:picLocks noChangeAspect="1"/>
          </p:cNvPicPr>
          <p:nvPr/>
        </p:nvPicPr>
        <p:blipFill>
          <a:blip r:embed="rId3"/>
          <a:stretch>
            <a:fillRect/>
          </a:stretch>
        </p:blipFill>
        <p:spPr>
          <a:xfrm>
            <a:off x="10405668" y="5025082"/>
            <a:ext cx="1773455" cy="1705986"/>
          </a:xfrm>
          <a:prstGeom prst="rect">
            <a:avLst/>
          </a:prstGeom>
        </p:spPr>
      </p:pic>
    </p:spTree>
    <p:extLst>
      <p:ext uri="{BB962C8B-B14F-4D97-AF65-F5344CB8AC3E}">
        <p14:creationId xmlns:p14="http://schemas.microsoft.com/office/powerpoint/2010/main" val="1543164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747" y="601362"/>
            <a:ext cx="9597080" cy="5708821"/>
          </a:xfrm>
        </p:spPr>
        <p:txBody>
          <a:bodyPr>
            <a:normAutofit/>
          </a:bodyPr>
          <a:lstStyle/>
          <a:p>
            <a:pPr algn="just"/>
            <a:r>
              <a:rPr lang="sr-Cyrl-RS" sz="2200" b="1" dirty="0">
                <a:solidFill>
                  <a:schemeClr val="tx1"/>
                </a:solidFill>
                <a:latin typeface="Comic Sans MS" panose="030F0702030302020204" pitchFamily="66" charset="0"/>
              </a:rPr>
              <a:t>Разговарајте са дететом о понашању у школи </a:t>
            </a:r>
            <a:r>
              <a:rPr lang="sr-Cyrl-RS" sz="2200" b="1" i="1" dirty="0">
                <a:solidFill>
                  <a:schemeClr val="tx1"/>
                </a:solidFill>
                <a:latin typeface="Comic Sans MS" panose="030F0702030302020204" pitchFamily="66" charset="0"/>
              </a:rPr>
              <a:t>– </a:t>
            </a:r>
            <a:r>
              <a:rPr lang="sr-Cyrl-RS" sz="2200" dirty="0">
                <a:solidFill>
                  <a:schemeClr val="tx1"/>
                </a:solidFill>
                <a:latin typeface="Comic Sans MS" panose="030F0702030302020204" pitchFamily="66" charset="0"/>
              </a:rPr>
              <a:t>да мора да стиже на време; да би требало да на часу буде пажљив, да прати шта учитељица ради и говори; да буде активан на часу, поштује правила понашања, да стрпљиво слуша док други говоре; да се слободно јави када нешто хоће да каже; да у одељењу има још деце и да пажња не може бити усмерена само њему све време....</a:t>
            </a:r>
            <a:endParaRPr lang="sr-Cyrl-RS" sz="2200" b="1" i="1" dirty="0">
              <a:solidFill>
                <a:schemeClr val="tx1"/>
              </a:solidFill>
              <a:latin typeface="Comic Sans MS" panose="030F0702030302020204" pitchFamily="66" charset="0"/>
            </a:endParaRPr>
          </a:p>
          <a:p>
            <a:pPr algn="just"/>
            <a:r>
              <a:rPr lang="sr-Cyrl-RS" sz="2200" dirty="0">
                <a:latin typeface="Comic Sans MS" panose="030F0702030302020204" pitchFamily="66" charset="0"/>
              </a:rPr>
              <a:t>У разговору о школи увек нагласите </a:t>
            </a:r>
            <a:r>
              <a:rPr lang="sr-Cyrl-RS" sz="2200" b="1" i="1" dirty="0">
                <a:latin typeface="Comic Sans MS" panose="030F0702030302020204" pitchFamily="66" charset="0"/>
              </a:rPr>
              <a:t>и дружење и игру </a:t>
            </a:r>
            <a:r>
              <a:rPr lang="sr-Cyrl-RS" sz="2200" dirty="0">
                <a:latin typeface="Comic Sans MS" panose="030F0702030302020204" pitchFamily="66" charset="0"/>
              </a:rPr>
              <a:t>а не само учење.</a:t>
            </a:r>
          </a:p>
          <a:p>
            <a:pPr algn="just"/>
            <a:r>
              <a:rPr lang="sr-Cyrl-RS" sz="2200" dirty="0">
                <a:latin typeface="Comic Sans MS" panose="030F0702030302020204" pitchFamily="66" charset="0"/>
              </a:rPr>
              <a:t>Подстакните дете да се осећа </a:t>
            </a:r>
            <a:r>
              <a:rPr lang="sr-Cyrl-RS" sz="2200" b="1" i="1" dirty="0">
                <a:latin typeface="Comic Sans MS" panose="030F0702030302020204" pitchFamily="66" charset="0"/>
              </a:rPr>
              <a:t>поносно</a:t>
            </a:r>
            <a:r>
              <a:rPr lang="sr-Cyrl-RS" sz="2200" dirty="0">
                <a:latin typeface="Comic Sans MS" panose="030F0702030302020204" pitchFamily="66" charset="0"/>
              </a:rPr>
              <a:t> што полази у школу, кажите му да сте и ви поносни, срећни и узбуђени због тога</a:t>
            </a:r>
          </a:p>
          <a:p>
            <a:pPr algn="just"/>
            <a:r>
              <a:rPr lang="sr-Cyrl-RS" sz="2200" dirty="0">
                <a:latin typeface="Comic Sans MS" panose="030F0702030302020204" pitchFamily="66" charset="0"/>
              </a:rPr>
              <a:t>Будите </a:t>
            </a:r>
            <a:r>
              <a:rPr lang="sr-Cyrl-RS" sz="2200" b="1" i="1" dirty="0">
                <a:latin typeface="Comic Sans MS" panose="030F0702030302020204" pitchFamily="66" charset="0"/>
              </a:rPr>
              <a:t>реални у очекивању </a:t>
            </a:r>
            <a:r>
              <a:rPr lang="sr-Cyrl-RS" sz="2200" dirty="0">
                <a:latin typeface="Comic Sans MS" panose="030F0702030302020204" pitchFamily="66" charset="0"/>
              </a:rPr>
              <a:t>од детета; сувише високи захтеви који нису у складу са могућностима детета само ће га обесхрабрити и развијати несигурност</a:t>
            </a:r>
          </a:p>
          <a:p>
            <a:endParaRPr lang="sr-Cyrl-RS" sz="20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7010400" y="5136791"/>
            <a:ext cx="3636269" cy="1558706"/>
          </a:xfrm>
          <a:prstGeom prst="rect">
            <a:avLst/>
          </a:prstGeom>
        </p:spPr>
      </p:pic>
    </p:spTree>
    <p:extLst>
      <p:ext uri="{BB962C8B-B14F-4D97-AF65-F5344CB8AC3E}">
        <p14:creationId xmlns:p14="http://schemas.microsoft.com/office/powerpoint/2010/main" val="912760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7265"/>
          </a:xfrm>
        </p:spPr>
        <p:txBody>
          <a:bodyPr/>
          <a:lstStyle/>
          <a:p>
            <a:pPr algn="ctr"/>
            <a:r>
              <a:rPr lang="sr-Cyrl-RS" b="1" dirty="0">
                <a:solidFill>
                  <a:schemeClr val="accent2">
                    <a:lumMod val="75000"/>
                  </a:schemeClr>
                </a:solidFill>
                <a:latin typeface="Comic Sans MS" panose="030F0702030302020204" pitchFamily="66" charset="0"/>
              </a:rPr>
              <a:t>Радне навике</a:t>
            </a:r>
            <a:endParaRPr lang="en-US" b="1" dirty="0">
              <a:solidFill>
                <a:schemeClr val="accent2">
                  <a:lumMod val="75000"/>
                </a:schemeClr>
              </a:solidFill>
              <a:latin typeface="Comic Sans MS" panose="030F0702030302020204" pitchFamily="66" charset="0"/>
            </a:endParaRPr>
          </a:p>
        </p:txBody>
      </p:sp>
      <p:sp>
        <p:nvSpPr>
          <p:cNvPr id="3" name="Content Placeholder 2"/>
          <p:cNvSpPr>
            <a:spLocks noGrp="1"/>
          </p:cNvSpPr>
          <p:nvPr>
            <p:ph idx="1"/>
          </p:nvPr>
        </p:nvSpPr>
        <p:spPr>
          <a:xfrm>
            <a:off x="677334" y="1351005"/>
            <a:ext cx="9092742" cy="4690357"/>
          </a:xfrm>
        </p:spPr>
        <p:txBody>
          <a:bodyPr>
            <a:normAutofit/>
          </a:bodyPr>
          <a:lstStyle/>
          <a:p>
            <a:r>
              <a:rPr lang="sr-Cyrl-RS" sz="2000" dirty="0">
                <a:solidFill>
                  <a:schemeClr val="tx1"/>
                </a:solidFill>
                <a:latin typeface="Comic Sans MS" panose="030F0702030302020204" pitchFamily="66" charset="0"/>
              </a:rPr>
              <a:t>Договорите се са дететом о </a:t>
            </a:r>
            <a:r>
              <a:rPr lang="sr-Cyrl-RS" sz="2000" b="1" i="1" dirty="0">
                <a:solidFill>
                  <a:schemeClr val="tx1"/>
                </a:solidFill>
                <a:latin typeface="Comic Sans MS" panose="030F0702030302020204" pitchFamily="66" charset="0"/>
              </a:rPr>
              <a:t>режиму дана </a:t>
            </a:r>
            <a:r>
              <a:rPr lang="sr-Cyrl-RS" sz="2000" dirty="0">
                <a:solidFill>
                  <a:schemeClr val="tx1"/>
                </a:solidFill>
                <a:latin typeface="Comic Sans MS" panose="030F0702030302020204" pitchFamily="66" charset="0"/>
              </a:rPr>
              <a:t>и придржавајте се тог режима (када ће бити време за извршавање школских обавеза, када са игру и дружење)</a:t>
            </a:r>
          </a:p>
          <a:p>
            <a:r>
              <a:rPr lang="sr-Cyrl-RS" sz="2000" dirty="0">
                <a:solidFill>
                  <a:schemeClr val="tx1"/>
                </a:solidFill>
                <a:latin typeface="Comic Sans MS" panose="030F0702030302020204" pitchFamily="66" charset="0"/>
              </a:rPr>
              <a:t>Одредите </a:t>
            </a:r>
            <a:r>
              <a:rPr lang="sr-Cyrl-RS" sz="2000" b="1" dirty="0">
                <a:solidFill>
                  <a:schemeClr val="tx1"/>
                </a:solidFill>
                <a:latin typeface="Comic Sans MS" panose="030F0702030302020204" pitchFamily="66" charset="0"/>
              </a:rPr>
              <a:t>простор за учење </a:t>
            </a:r>
            <a:r>
              <a:rPr lang="sr-Cyrl-RS" sz="2000" dirty="0">
                <a:solidFill>
                  <a:schemeClr val="tx1"/>
                </a:solidFill>
                <a:latin typeface="Comic Sans MS" panose="030F0702030302020204" pitchFamily="66" charset="0"/>
              </a:rPr>
              <a:t>(заједно бирајте сто, свеске, прибор...)</a:t>
            </a:r>
          </a:p>
          <a:p>
            <a:r>
              <a:rPr lang="sr-Cyrl-RS" sz="2000" dirty="0">
                <a:solidFill>
                  <a:schemeClr val="tx1"/>
                </a:solidFill>
                <a:latin typeface="Comic Sans MS" panose="030F0702030302020204" pitchFamily="66" charset="0"/>
              </a:rPr>
              <a:t>Поделите </a:t>
            </a:r>
            <a:r>
              <a:rPr lang="sr-Cyrl-RS" sz="2000" b="1" i="1" dirty="0">
                <a:solidFill>
                  <a:schemeClr val="tx1"/>
                </a:solidFill>
                <a:latin typeface="Comic Sans MS" panose="030F0702030302020204" pitchFamily="66" charset="0"/>
              </a:rPr>
              <a:t>послове у кући </a:t>
            </a:r>
            <a:r>
              <a:rPr lang="sr-Cyrl-RS" sz="2000" dirty="0">
                <a:solidFill>
                  <a:schemeClr val="tx1"/>
                </a:solidFill>
                <a:latin typeface="Comic Sans MS" panose="030F0702030302020204" pitchFamily="66" charset="0"/>
              </a:rPr>
              <a:t>тако да и дете има своје обавезе примерене узрасту и способностима</a:t>
            </a:r>
          </a:p>
          <a:p>
            <a:r>
              <a:rPr lang="sr-Cyrl-RS" sz="2000" dirty="0">
                <a:solidFill>
                  <a:schemeClr val="tx1"/>
                </a:solidFill>
                <a:latin typeface="Comic Sans MS" panose="030F0702030302020204" pitchFamily="66" charset="0"/>
              </a:rPr>
              <a:t>Захтевајте од детета да спрема своје играчке и прибор, да склања своју одећу и обућу</a:t>
            </a:r>
          </a:p>
          <a:p>
            <a:r>
              <a:rPr lang="sr-Cyrl-RS" sz="2000" dirty="0">
                <a:solidFill>
                  <a:schemeClr val="tx1"/>
                </a:solidFill>
                <a:latin typeface="Comic Sans MS" panose="030F0702030302020204" pitchFamily="66" charset="0"/>
              </a:rPr>
              <a:t>Подстичите и развијајте </a:t>
            </a:r>
            <a:r>
              <a:rPr lang="sr-Cyrl-RS" sz="2000" b="1" dirty="0">
                <a:solidFill>
                  <a:schemeClr val="tx1"/>
                </a:solidFill>
                <a:latin typeface="Comic Sans MS" panose="030F0702030302020204" pitchFamily="66" charset="0"/>
              </a:rPr>
              <a:t>упорност и истрајност </a:t>
            </a:r>
            <a:r>
              <a:rPr lang="sr-Cyrl-RS" sz="2000" dirty="0">
                <a:solidFill>
                  <a:schemeClr val="tx1"/>
                </a:solidFill>
                <a:latin typeface="Comic Sans MS" panose="030F0702030302020204" pitchFamily="66" charset="0"/>
              </a:rPr>
              <a:t>детета у раду, да започето заврши</a:t>
            </a:r>
          </a:p>
          <a:p>
            <a:r>
              <a:rPr lang="sr-Cyrl-RS" sz="2000" b="1" dirty="0">
                <a:solidFill>
                  <a:schemeClr val="tx1"/>
                </a:solidFill>
                <a:latin typeface="Comic Sans MS" panose="030F0702030302020204" pitchFamily="66" charset="0"/>
              </a:rPr>
              <a:t>Похвалите</a:t>
            </a:r>
            <a:r>
              <a:rPr lang="sr-Cyrl-RS" sz="2000" dirty="0">
                <a:solidFill>
                  <a:schemeClr val="tx1"/>
                </a:solidFill>
                <a:latin typeface="Comic Sans MS" panose="030F0702030302020204" pitchFamily="66" charset="0"/>
              </a:rPr>
              <a:t> не само добар резултат већ </a:t>
            </a:r>
            <a:r>
              <a:rPr lang="sr-Cyrl-RS" sz="2000" b="1" i="1" dirty="0">
                <a:solidFill>
                  <a:schemeClr val="tx1"/>
                </a:solidFill>
                <a:latin typeface="Comic Sans MS" panose="030F0702030302020204" pitchFamily="66" charset="0"/>
              </a:rPr>
              <a:t>и сам </a:t>
            </a:r>
            <a:r>
              <a:rPr lang="sr-Cyrl-RS" sz="2000" b="1" dirty="0">
                <a:solidFill>
                  <a:schemeClr val="tx1"/>
                </a:solidFill>
                <a:latin typeface="Comic Sans MS" panose="030F0702030302020204" pitchFamily="66" charset="0"/>
              </a:rPr>
              <a:t>труд</a:t>
            </a:r>
            <a:r>
              <a:rPr lang="sr-Cyrl-RS" sz="2000" b="1" i="1" dirty="0">
                <a:solidFill>
                  <a:schemeClr val="tx1"/>
                </a:solidFill>
                <a:latin typeface="Comic Sans MS" panose="030F0702030302020204" pitchFamily="66" charset="0"/>
              </a:rPr>
              <a:t> </a:t>
            </a:r>
            <a:r>
              <a:rPr lang="sr-Cyrl-RS" sz="2000" dirty="0">
                <a:solidFill>
                  <a:schemeClr val="tx1"/>
                </a:solidFill>
                <a:latin typeface="Comic Sans MS" panose="030F0702030302020204" pitchFamily="66" charset="0"/>
              </a:rPr>
              <a:t>и покушај детета</a:t>
            </a:r>
            <a:endParaRPr lang="en-US" sz="2000" dirty="0">
              <a:solidFill>
                <a:schemeClr val="tx1"/>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flipH="1">
            <a:off x="9662670" y="5247503"/>
            <a:ext cx="2353250" cy="1415548"/>
          </a:xfrm>
          <a:prstGeom prst="rect">
            <a:avLst/>
          </a:prstGeom>
        </p:spPr>
      </p:pic>
      <p:pic>
        <p:nvPicPr>
          <p:cNvPr id="5" name="Picture 4"/>
          <p:cNvPicPr>
            <a:picLocks noChangeAspect="1"/>
          </p:cNvPicPr>
          <p:nvPr/>
        </p:nvPicPr>
        <p:blipFill>
          <a:blip r:embed="rId3"/>
          <a:stretch>
            <a:fillRect/>
          </a:stretch>
        </p:blipFill>
        <p:spPr>
          <a:xfrm>
            <a:off x="9274002" y="82378"/>
            <a:ext cx="2707056" cy="1598591"/>
          </a:xfrm>
          <a:prstGeom prst="rect">
            <a:avLst/>
          </a:prstGeom>
        </p:spPr>
      </p:pic>
    </p:spTree>
    <p:extLst>
      <p:ext uri="{BB962C8B-B14F-4D97-AF65-F5344CB8AC3E}">
        <p14:creationId xmlns:p14="http://schemas.microsoft.com/office/powerpoint/2010/main" val="4054168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75503"/>
          </a:xfrm>
        </p:spPr>
        <p:txBody>
          <a:bodyPr/>
          <a:lstStyle/>
          <a:p>
            <a:pPr algn="ctr"/>
            <a:r>
              <a:rPr lang="sr-Cyrl-RS" b="1" dirty="0">
                <a:solidFill>
                  <a:schemeClr val="accent2">
                    <a:lumMod val="75000"/>
                  </a:schemeClr>
                </a:solidFill>
                <a:latin typeface="Comic Sans MS" panose="030F0702030302020204" pitchFamily="66" charset="0"/>
              </a:rPr>
              <a:t>Употреба савремених технологија</a:t>
            </a:r>
            <a:endParaRPr lang="en-US" b="1" dirty="0">
              <a:solidFill>
                <a:schemeClr val="accent2">
                  <a:lumMod val="75000"/>
                </a:schemeClr>
              </a:solidFill>
              <a:latin typeface="Comic Sans MS" panose="030F0702030302020204" pitchFamily="66" charset="0"/>
            </a:endParaRPr>
          </a:p>
        </p:txBody>
      </p:sp>
      <p:sp>
        <p:nvSpPr>
          <p:cNvPr id="3" name="Content Placeholder 2"/>
          <p:cNvSpPr>
            <a:spLocks noGrp="1"/>
          </p:cNvSpPr>
          <p:nvPr>
            <p:ph idx="1"/>
          </p:nvPr>
        </p:nvSpPr>
        <p:spPr>
          <a:xfrm>
            <a:off x="395416" y="1655805"/>
            <a:ext cx="9531179" cy="4613190"/>
          </a:xfrm>
        </p:spPr>
        <p:txBody>
          <a:bodyPr>
            <a:normAutofit/>
          </a:bodyPr>
          <a:lstStyle/>
          <a:p>
            <a:pPr algn="just"/>
            <a:r>
              <a:rPr lang="sr-Cyrl-RS" sz="2200" dirty="0">
                <a:solidFill>
                  <a:schemeClr val="tx1"/>
                </a:solidFill>
                <a:latin typeface="Comic Sans MS" panose="030F0702030302020204" pitchFamily="66" charset="0"/>
              </a:rPr>
              <a:t>До 10-е године живота дете не би требало да има свој мобилни телефон, нити да га користи</a:t>
            </a:r>
          </a:p>
          <a:p>
            <a:pPr algn="just"/>
            <a:r>
              <a:rPr lang="sr-Cyrl-RS" sz="2200" dirty="0">
                <a:solidFill>
                  <a:schemeClr val="tx1"/>
                </a:solidFill>
                <a:latin typeface="Comic Sans MS" panose="030F0702030302020204" pitchFamily="66" charset="0"/>
              </a:rPr>
              <a:t>Ако му и дајете телефон, у дану не би требало да га користи више од пола сата</a:t>
            </a:r>
          </a:p>
          <a:p>
            <a:pPr algn="just"/>
            <a:r>
              <a:rPr lang="sr-Cyrl-RS" sz="2200" dirty="0">
                <a:solidFill>
                  <a:schemeClr val="tx1"/>
                </a:solidFill>
                <a:latin typeface="Comic Sans MS" panose="030F0702030302020204" pitchFamily="66" charset="0"/>
              </a:rPr>
              <a:t>Важно је да родитељ има увид у садржај тога шта дете гледа и да ограничава време</a:t>
            </a:r>
          </a:p>
          <a:p>
            <a:pPr algn="just"/>
            <a:r>
              <a:rPr lang="sr-Cyrl-RS" sz="2200" dirty="0">
                <a:solidFill>
                  <a:schemeClr val="tx1"/>
                </a:solidFill>
                <a:latin typeface="Comic Sans MS" panose="030F0702030302020204" pitchFamily="66" charset="0"/>
              </a:rPr>
              <a:t>Гледање едукативног садржаја донекле има смисла, остало не</a:t>
            </a:r>
          </a:p>
          <a:p>
            <a:pPr algn="just"/>
            <a:r>
              <a:rPr lang="sr-Cyrl-RS" sz="2200" b="1" dirty="0">
                <a:solidFill>
                  <a:schemeClr val="tx1"/>
                </a:solidFill>
                <a:latin typeface="Comic Sans MS" panose="030F0702030302020204" pitchFamily="66" charset="0"/>
              </a:rPr>
              <a:t>Употреба мобилних телефона само ће закочити нормалан развој свих психофизичких функција детета, довешће до проблема са фокусирањем на садржај, проблема са пажњом, отуђивањем од вршњака</a:t>
            </a:r>
            <a:r>
              <a:rPr lang="sr-Latn-RS" sz="2200" b="1" dirty="0">
                <a:solidFill>
                  <a:schemeClr val="tx1"/>
                </a:solidFill>
                <a:latin typeface="Comic Sans MS" panose="030F0702030302020204" pitchFamily="66" charset="0"/>
              </a:rPr>
              <a:t>, </a:t>
            </a:r>
            <a:r>
              <a:rPr lang="sr-Cyrl-RS" sz="2200" b="1" dirty="0">
                <a:solidFill>
                  <a:schemeClr val="tx1"/>
                </a:solidFill>
                <a:latin typeface="Comic Sans MS" panose="030F0702030302020204" pitchFamily="66" charset="0"/>
              </a:rPr>
              <a:t>здравствених проблема...</a:t>
            </a:r>
            <a:endParaRPr lang="en-US" sz="2200" b="1" dirty="0">
              <a:solidFill>
                <a:schemeClr val="tx1"/>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9193427" y="102973"/>
            <a:ext cx="2916195" cy="1552832"/>
          </a:xfrm>
          <a:prstGeom prst="rect">
            <a:avLst/>
          </a:prstGeom>
        </p:spPr>
      </p:pic>
    </p:spTree>
    <p:extLst>
      <p:ext uri="{BB962C8B-B14F-4D97-AF65-F5344CB8AC3E}">
        <p14:creationId xmlns:p14="http://schemas.microsoft.com/office/powerpoint/2010/main" val="3631322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403" y="535459"/>
            <a:ext cx="8596668" cy="1320800"/>
          </a:xfrm>
        </p:spPr>
        <p:txBody>
          <a:bodyPr>
            <a:normAutofit fontScale="90000"/>
          </a:bodyPr>
          <a:lstStyle/>
          <a:p>
            <a:pPr algn="ctr"/>
            <a:r>
              <a:rPr lang="sr-Cyrl-RS" b="1" dirty="0">
                <a:solidFill>
                  <a:schemeClr val="accent2">
                    <a:lumMod val="75000"/>
                  </a:schemeClr>
                </a:solidFill>
                <a:latin typeface="Comic Sans MS" panose="030F0702030302020204" pitchFamily="66" charset="0"/>
              </a:rPr>
              <a:t>ШКОЛА – НОВА РАДОСТ</a:t>
            </a:r>
            <a:r>
              <a:rPr lang="sr-Latn-RS" b="1" dirty="0">
                <a:solidFill>
                  <a:schemeClr val="accent2">
                    <a:lumMod val="75000"/>
                  </a:schemeClr>
                </a:solidFill>
                <a:latin typeface="Comic Sans MS" panose="030F0702030302020204" pitchFamily="66" charset="0"/>
              </a:rPr>
              <a:t/>
            </a:r>
            <a:br>
              <a:rPr lang="sr-Latn-RS" b="1" dirty="0">
                <a:solidFill>
                  <a:schemeClr val="accent2">
                    <a:lumMod val="75000"/>
                  </a:schemeClr>
                </a:solidFill>
                <a:latin typeface="Comic Sans MS" panose="030F0702030302020204" pitchFamily="66" charset="0"/>
              </a:rPr>
            </a:br>
            <a:r>
              <a:rPr lang="sr-Latn-RS" b="1" dirty="0">
                <a:solidFill>
                  <a:schemeClr val="accent2">
                    <a:lumMod val="75000"/>
                  </a:schemeClr>
                </a:solidFill>
                <a:latin typeface="Comic Sans MS" panose="030F0702030302020204" pitchFamily="66" charset="0"/>
              </a:rPr>
              <a:t/>
            </a:r>
            <a:br>
              <a:rPr lang="sr-Latn-RS" b="1" dirty="0">
                <a:solidFill>
                  <a:schemeClr val="accent2">
                    <a:lumMod val="75000"/>
                  </a:schemeClr>
                </a:solidFill>
                <a:latin typeface="Comic Sans MS" panose="030F0702030302020204" pitchFamily="66" charset="0"/>
              </a:rPr>
            </a:br>
            <a:r>
              <a:rPr lang="sr-Cyrl-RS" b="1" dirty="0">
                <a:solidFill>
                  <a:schemeClr val="accent2">
                    <a:lumMod val="75000"/>
                  </a:schemeClr>
                </a:solidFill>
                <a:latin typeface="Comic Sans MS" panose="030F0702030302020204" pitchFamily="66" charset="0"/>
              </a:rPr>
              <a:t/>
            </a:r>
            <a:br>
              <a:rPr lang="sr-Cyrl-RS" b="1" dirty="0">
                <a:solidFill>
                  <a:schemeClr val="accent2">
                    <a:lumMod val="75000"/>
                  </a:schemeClr>
                </a:solidFill>
                <a:latin typeface="Comic Sans MS" panose="030F0702030302020204" pitchFamily="66" charset="0"/>
              </a:rPr>
            </a:br>
            <a:endParaRPr lang="en-US" b="1" dirty="0">
              <a:solidFill>
                <a:schemeClr val="accent2">
                  <a:lumMod val="75000"/>
                </a:schemeClr>
              </a:solidFill>
              <a:latin typeface="Comic Sans MS" panose="030F0702030302020204" pitchFamily="66" charset="0"/>
            </a:endParaRPr>
          </a:p>
        </p:txBody>
      </p:sp>
      <p:sp>
        <p:nvSpPr>
          <p:cNvPr id="3" name="Content Placeholder 2"/>
          <p:cNvSpPr>
            <a:spLocks noGrp="1"/>
          </p:cNvSpPr>
          <p:nvPr>
            <p:ph idx="1"/>
          </p:nvPr>
        </p:nvSpPr>
        <p:spPr>
          <a:xfrm>
            <a:off x="677333" y="1655805"/>
            <a:ext cx="8606737" cy="4385558"/>
          </a:xfrm>
        </p:spPr>
        <p:txBody>
          <a:bodyPr>
            <a:normAutofit/>
          </a:bodyPr>
          <a:lstStyle/>
          <a:p>
            <a:pPr algn="just"/>
            <a:r>
              <a:rPr lang="sr-Cyrl-RS" sz="2200" dirty="0" smtClean="0">
                <a:latin typeface="Comic Sans MS" panose="030F0702030302020204" pitchFamily="66" charset="0"/>
              </a:rPr>
              <a:t>Полазак у школу представља природан  след у развоју сваког детета, те томе тако треба и приступати. </a:t>
            </a:r>
            <a:r>
              <a:rPr lang="sr-Cyrl-RS" sz="2200" dirty="0" smtClean="0">
                <a:latin typeface="Comic Sans MS" panose="030F0702030302020204" pitchFamily="66" charset="0"/>
              </a:rPr>
              <a:t>Овај период у психо-физичком развоју детета не треба превише форсирати, али свакако  не треба ни занемарити. </a:t>
            </a:r>
            <a:endParaRPr lang="sr-Cyrl-RS" sz="2200" dirty="0" smtClean="0">
              <a:latin typeface="Comic Sans MS" panose="030F0702030302020204" pitchFamily="66" charset="0"/>
            </a:endParaRPr>
          </a:p>
          <a:p>
            <a:pPr algn="just"/>
            <a:r>
              <a:rPr lang="sr-Cyrl-RS" sz="2200" b="1" i="1" dirty="0" smtClean="0">
                <a:latin typeface="Comic Sans MS" panose="030F0702030302020204" pitchFamily="66" charset="0"/>
              </a:rPr>
              <a:t>„</a:t>
            </a:r>
            <a:r>
              <a:rPr lang="sr-Cyrl-RS" sz="2200" b="1" i="1" dirty="0">
                <a:latin typeface="Comic Sans MS" panose="030F0702030302020204" pitchFamily="66" charset="0"/>
              </a:rPr>
              <a:t>С</a:t>
            </a:r>
            <a:r>
              <a:rPr lang="sr-Cyrl-RS" sz="2200" b="1" i="1" dirty="0" smtClean="0">
                <a:latin typeface="Comic Sans MS" panose="030F0702030302020204" pitchFamily="66" charset="0"/>
              </a:rPr>
              <a:t>премност </a:t>
            </a:r>
            <a:r>
              <a:rPr lang="sr-Cyrl-RS" sz="2200" b="1" i="1" dirty="0">
                <a:latin typeface="Comic Sans MS" panose="030F0702030302020204" pitchFamily="66" charset="0"/>
              </a:rPr>
              <a:t>за школу“ </a:t>
            </a:r>
            <a:r>
              <a:rPr lang="sr-Cyrl-RS" sz="2200" dirty="0">
                <a:latin typeface="Comic Sans MS" panose="030F0702030302020204" pitchFamily="66" charset="0"/>
              </a:rPr>
              <a:t>– подразумева да је дете </a:t>
            </a:r>
            <a:r>
              <a:rPr lang="sr-Cyrl-RS" sz="2200" dirty="0" smtClean="0">
                <a:latin typeface="Comic Sans MS" panose="030F0702030302020204" pitchFamily="66" charset="0"/>
              </a:rPr>
              <a:t>усвојило </a:t>
            </a:r>
            <a:r>
              <a:rPr lang="sr-Cyrl-RS" sz="2200" dirty="0">
                <a:latin typeface="Comic Sans MS" panose="030F0702030302020204" pitchFamily="66" charset="0"/>
              </a:rPr>
              <a:t>одређен степен вештина које ће му омогућити да са успехом започне живот у новој средини и са другачијим </a:t>
            </a:r>
            <a:r>
              <a:rPr lang="sr-Cyrl-RS" sz="2200" dirty="0" smtClean="0">
                <a:latin typeface="Comic Sans MS" panose="030F0702030302020204" pitchFamily="66" charset="0"/>
              </a:rPr>
              <a:t>обавезама. Важан је и развој:</a:t>
            </a:r>
          </a:p>
          <a:p>
            <a:pPr algn="just"/>
            <a:r>
              <a:rPr lang="sr-Cyrl-RS" sz="2200" dirty="0" smtClean="0">
                <a:solidFill>
                  <a:schemeClr val="tx1"/>
                </a:solidFill>
                <a:latin typeface="Comic Sans MS" panose="030F0702030302020204" pitchFamily="66" charset="0"/>
              </a:rPr>
              <a:t>с</a:t>
            </a:r>
            <a:r>
              <a:rPr lang="sr-Cyrl-RS" sz="2200" dirty="0" smtClean="0">
                <a:solidFill>
                  <a:schemeClr val="tx1"/>
                </a:solidFill>
                <a:latin typeface="Comic Sans MS" panose="030F0702030302020204" pitchFamily="66" charset="0"/>
              </a:rPr>
              <a:t>оцијалних и емоционалних способности</a:t>
            </a:r>
          </a:p>
          <a:p>
            <a:pPr algn="just"/>
            <a:r>
              <a:rPr lang="sr-Cyrl-RS" sz="2200" dirty="0" smtClean="0">
                <a:solidFill>
                  <a:schemeClr val="tx1"/>
                </a:solidFill>
                <a:latin typeface="Comic Sans MS" panose="030F0702030302020204" pitchFamily="66" charset="0"/>
              </a:rPr>
              <a:t>к</a:t>
            </a:r>
            <a:r>
              <a:rPr lang="sr-Cyrl-RS" sz="2200" dirty="0" smtClean="0">
                <a:solidFill>
                  <a:schemeClr val="tx1"/>
                </a:solidFill>
                <a:latin typeface="Comic Sans MS" panose="030F0702030302020204" pitchFamily="66" charset="0"/>
              </a:rPr>
              <a:t>омуникацијских </a:t>
            </a:r>
            <a:r>
              <a:rPr lang="sr-Cyrl-RS" sz="2200" dirty="0">
                <a:solidFill>
                  <a:schemeClr val="tx1"/>
                </a:solidFill>
                <a:latin typeface="Comic Sans MS" panose="030F0702030302020204" pitchFamily="66" charset="0"/>
              </a:rPr>
              <a:t>и </a:t>
            </a:r>
            <a:r>
              <a:rPr lang="sr-Cyrl-RS" sz="2200" dirty="0" smtClean="0">
                <a:solidFill>
                  <a:schemeClr val="tx1"/>
                </a:solidFill>
                <a:latin typeface="Comic Sans MS" panose="030F0702030302020204" pitchFamily="66" charset="0"/>
              </a:rPr>
              <a:t>језичких вештина</a:t>
            </a:r>
            <a:endParaRPr lang="sr-Cyrl-RS" sz="2200" dirty="0">
              <a:solidFill>
                <a:schemeClr val="tx1"/>
              </a:solidFill>
              <a:latin typeface="Comic Sans MS" panose="030F0702030302020204" pitchFamily="66" charset="0"/>
            </a:endParaRPr>
          </a:p>
          <a:p>
            <a:pPr algn="just"/>
            <a:r>
              <a:rPr lang="sr-Cyrl-RS" sz="2200" dirty="0">
                <a:solidFill>
                  <a:schemeClr val="tx1"/>
                </a:solidFill>
                <a:latin typeface="Comic Sans MS" panose="030F0702030302020204" pitchFamily="66" charset="0"/>
              </a:rPr>
              <a:t>п</a:t>
            </a:r>
            <a:r>
              <a:rPr lang="sr-Cyrl-RS" sz="2200" dirty="0" smtClean="0">
                <a:solidFill>
                  <a:schemeClr val="tx1"/>
                </a:solidFill>
                <a:latin typeface="Comic Sans MS" panose="030F0702030302020204" pitchFamily="66" charset="0"/>
              </a:rPr>
              <a:t>одстицање н</a:t>
            </a:r>
            <a:r>
              <a:rPr lang="sr-Cyrl-RS" sz="2200" dirty="0" smtClean="0">
                <a:solidFill>
                  <a:schemeClr val="tx1"/>
                </a:solidFill>
                <a:latin typeface="Comic Sans MS" panose="030F0702030302020204" pitchFamily="66" charset="0"/>
              </a:rPr>
              <a:t>езависности, радозналости...</a:t>
            </a:r>
            <a:endParaRPr lang="sr-Cyrl-RS" sz="2200" dirty="0">
              <a:solidFill>
                <a:schemeClr val="tx1"/>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8805484" y="4061681"/>
            <a:ext cx="3781168" cy="1830071"/>
          </a:xfrm>
          <a:prstGeom prst="rect">
            <a:avLst/>
          </a:prstGeom>
        </p:spPr>
      </p:pic>
    </p:spTree>
    <p:extLst>
      <p:ext uri="{BB962C8B-B14F-4D97-AF65-F5344CB8AC3E}">
        <p14:creationId xmlns:p14="http://schemas.microsoft.com/office/powerpoint/2010/main" val="3130519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864973"/>
            <a:ext cx="8596668" cy="1161535"/>
          </a:xfrm>
        </p:spPr>
        <p:txBody>
          <a:bodyPr>
            <a:normAutofit/>
          </a:bodyPr>
          <a:lstStyle/>
          <a:p>
            <a:pPr algn="ctr"/>
            <a:r>
              <a:rPr lang="sr-Cyrl-RS" sz="2400" b="1" dirty="0">
                <a:latin typeface="Comic Sans MS" panose="030F0702030302020204" pitchFamily="66" charset="0"/>
              </a:rPr>
              <a:t>ХВАЛА НА ПАЖЊИ И СРЕЋНО У ЂАЧКОЈ АВАНТУРИ</a:t>
            </a:r>
            <a:r>
              <a:rPr lang="sr-Cyrl-RS" sz="2400" b="1" dirty="0"/>
              <a:t>!</a:t>
            </a:r>
            <a:endParaRPr lang="en-US" sz="2400" b="1" dirty="0"/>
          </a:p>
        </p:txBody>
      </p:sp>
      <p:pic>
        <p:nvPicPr>
          <p:cNvPr id="4" name="Picture 3"/>
          <p:cNvPicPr>
            <a:picLocks noChangeAspect="1"/>
          </p:cNvPicPr>
          <p:nvPr/>
        </p:nvPicPr>
        <p:blipFill>
          <a:blip r:embed="rId2"/>
          <a:stretch>
            <a:fillRect/>
          </a:stretch>
        </p:blipFill>
        <p:spPr>
          <a:xfrm>
            <a:off x="2971860" y="1960665"/>
            <a:ext cx="4304149" cy="4304149"/>
          </a:xfrm>
          <a:prstGeom prst="rect">
            <a:avLst/>
          </a:prstGeom>
        </p:spPr>
      </p:pic>
    </p:spTree>
    <p:extLst>
      <p:ext uri="{BB962C8B-B14F-4D97-AF65-F5344CB8AC3E}">
        <p14:creationId xmlns:p14="http://schemas.microsoft.com/office/powerpoint/2010/main" val="863961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982097" y="2388973"/>
            <a:ext cx="318804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p:cNvPicPr>
            <a:picLocks noGrp="1"/>
          </p:cNvPicPr>
          <p:nvPr>
            <p:ph idx="1"/>
          </p:nvPr>
        </p:nvPicPr>
        <p:blipFill>
          <a:blip r:embed="rId2" cstate="print"/>
          <a:stretch>
            <a:fillRect/>
          </a:stretch>
        </p:blipFill>
        <p:spPr>
          <a:xfrm>
            <a:off x="374821" y="296047"/>
            <a:ext cx="8592065" cy="5988908"/>
          </a:xfrm>
          <a:prstGeom prst="round2DiagRect">
            <a:avLst>
              <a:gd name="adj1" fmla="val 16667"/>
              <a:gd name="adj2" fmla="val 0"/>
            </a:avLst>
          </a:prstGeom>
          <a:ln w="88900" cap="sq">
            <a:solidFill>
              <a:srgbClr val="78D8E8"/>
            </a:solidFill>
            <a:miter lim="800000"/>
          </a:ln>
          <a:effectLst>
            <a:outerShdw blurRad="254000" algn="tl" rotWithShape="0">
              <a:srgbClr val="000000">
                <a:alpha val="43000"/>
              </a:srgbClr>
            </a:outerShdw>
          </a:effectLst>
        </p:spPr>
      </p:pic>
      <p:sp>
        <p:nvSpPr>
          <p:cNvPr id="7" name="Rounded Rectangle 6"/>
          <p:cNvSpPr/>
          <p:nvPr/>
        </p:nvSpPr>
        <p:spPr>
          <a:xfrm>
            <a:off x="3525795" y="823784"/>
            <a:ext cx="1944129" cy="10379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b="1" dirty="0">
                <a:latin typeface="Comic Sans MS" panose="030F0702030302020204" pitchFamily="66" charset="0"/>
              </a:rPr>
              <a:t>Образовна припрема</a:t>
            </a:r>
          </a:p>
        </p:txBody>
      </p:sp>
      <p:sp>
        <p:nvSpPr>
          <p:cNvPr id="8" name="Rounded Rectangle 7"/>
          <p:cNvSpPr/>
          <p:nvPr/>
        </p:nvSpPr>
        <p:spPr>
          <a:xfrm>
            <a:off x="6170142" y="2323070"/>
            <a:ext cx="2141836" cy="980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b="1" dirty="0">
                <a:latin typeface="Comic Sans MS" panose="030F0702030302020204" pitchFamily="66" charset="0"/>
              </a:rPr>
              <a:t>Социо-емоционална припрема</a:t>
            </a:r>
            <a:endParaRPr lang="en-US" b="1" dirty="0">
              <a:latin typeface="Comic Sans MS" panose="030F0702030302020204" pitchFamily="66" charset="0"/>
            </a:endParaRPr>
          </a:p>
        </p:txBody>
      </p:sp>
      <p:sp>
        <p:nvSpPr>
          <p:cNvPr id="9" name="Rounded Rectangle 8"/>
          <p:cNvSpPr/>
          <p:nvPr/>
        </p:nvSpPr>
        <p:spPr>
          <a:xfrm>
            <a:off x="3402228" y="3937687"/>
            <a:ext cx="2158314" cy="1005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Cyrl-RS" b="1" dirty="0"/>
          </a:p>
          <a:p>
            <a:pPr algn="ctr"/>
            <a:r>
              <a:rPr lang="sr-Cyrl-RS" b="1" dirty="0">
                <a:latin typeface="Comic Sans MS" panose="030F0702030302020204" pitchFamily="66" charset="0"/>
              </a:rPr>
              <a:t>Мотивациона припрема</a:t>
            </a:r>
          </a:p>
          <a:p>
            <a:pPr algn="ctr"/>
            <a:r>
              <a:rPr lang="sr-Cyrl-RS" dirty="0"/>
              <a:t> </a:t>
            </a:r>
          </a:p>
        </p:txBody>
      </p:sp>
      <p:sp>
        <p:nvSpPr>
          <p:cNvPr id="10" name="Rounded Rectangle 9"/>
          <p:cNvSpPr/>
          <p:nvPr/>
        </p:nvSpPr>
        <p:spPr>
          <a:xfrm>
            <a:off x="1013255" y="2323070"/>
            <a:ext cx="1911178" cy="980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b="1" dirty="0">
                <a:latin typeface="Comic Sans MS" panose="030F0702030302020204" pitchFamily="66" charset="0"/>
              </a:rPr>
              <a:t>Физичка</a:t>
            </a:r>
          </a:p>
          <a:p>
            <a:pPr algn="ctr"/>
            <a:r>
              <a:rPr lang="sr-Cyrl-RS" b="1" dirty="0">
                <a:latin typeface="Comic Sans MS" panose="030F0702030302020204" pitchFamily="66" charset="0"/>
              </a:rPr>
              <a:t>припрема</a:t>
            </a:r>
          </a:p>
        </p:txBody>
      </p:sp>
      <p:sp>
        <p:nvSpPr>
          <p:cNvPr id="11" name="Rectangle 10"/>
          <p:cNvSpPr/>
          <p:nvPr/>
        </p:nvSpPr>
        <p:spPr>
          <a:xfrm>
            <a:off x="3402228" y="2496065"/>
            <a:ext cx="2290118" cy="708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p>
          <a:p>
            <a:pPr algn="ctr"/>
            <a:r>
              <a:rPr lang="ru-RU" sz="1600" b="1" dirty="0">
                <a:latin typeface="Comic Sans MS" panose="030F0702030302020204" pitchFamily="66" charset="0"/>
              </a:rPr>
              <a:t>Припрема деце за школу</a:t>
            </a:r>
          </a:p>
          <a:p>
            <a:pPr algn="ctr"/>
            <a:endParaRPr lang="ru-RU" dirty="0"/>
          </a:p>
        </p:txBody>
      </p:sp>
    </p:spTree>
    <p:extLst>
      <p:ext uri="{BB962C8B-B14F-4D97-AF65-F5344CB8AC3E}">
        <p14:creationId xmlns:p14="http://schemas.microsoft.com/office/powerpoint/2010/main" val="2278543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6735"/>
          </a:xfrm>
        </p:spPr>
        <p:txBody>
          <a:bodyPr/>
          <a:lstStyle/>
          <a:p>
            <a:r>
              <a:rPr lang="sr-Latn-RS" b="1" dirty="0">
                <a:solidFill>
                  <a:schemeClr val="accent2">
                    <a:lumMod val="75000"/>
                  </a:schemeClr>
                </a:solidFill>
                <a:latin typeface="Comic Sans MS" panose="030F0702030302020204" pitchFamily="66" charset="0"/>
              </a:rPr>
              <a:t>I </a:t>
            </a:r>
            <a:r>
              <a:rPr lang="sr-Cyrl-RS" b="1" dirty="0">
                <a:solidFill>
                  <a:schemeClr val="accent2">
                    <a:lumMod val="75000"/>
                  </a:schemeClr>
                </a:solidFill>
                <a:latin typeface="Comic Sans MS" panose="030F0702030302020204" pitchFamily="66" charset="0"/>
              </a:rPr>
              <a:t>Физичка припремљеност за школу</a:t>
            </a:r>
            <a:endParaRPr lang="en-US" b="1" dirty="0">
              <a:solidFill>
                <a:schemeClr val="accent2">
                  <a:lumMod val="75000"/>
                </a:schemeClr>
              </a:solidFill>
              <a:latin typeface="Comic Sans MS" panose="030F0702030302020204" pitchFamily="66" charset="0"/>
            </a:endParaRPr>
          </a:p>
        </p:txBody>
      </p:sp>
      <p:sp>
        <p:nvSpPr>
          <p:cNvPr id="3" name="Content Placeholder 2"/>
          <p:cNvSpPr>
            <a:spLocks noGrp="1"/>
          </p:cNvSpPr>
          <p:nvPr>
            <p:ph idx="1"/>
          </p:nvPr>
        </p:nvSpPr>
        <p:spPr>
          <a:xfrm>
            <a:off x="677333" y="1779374"/>
            <a:ext cx="8812655" cy="4258962"/>
          </a:xfrm>
        </p:spPr>
        <p:txBody>
          <a:bodyPr>
            <a:normAutofit/>
          </a:bodyPr>
          <a:lstStyle/>
          <a:p>
            <a:r>
              <a:rPr lang="sr-Cyrl-RS" sz="2400" b="1" dirty="0">
                <a:latin typeface="Comic Sans MS" panose="030F0702030302020204" pitchFamily="66" charset="0"/>
              </a:rPr>
              <a:t>Моторичка сфера</a:t>
            </a:r>
            <a:r>
              <a:rPr lang="sr-Cyrl-RS" sz="2400" dirty="0">
                <a:latin typeface="Comic Sans MS" panose="030F0702030302020204" pitchFamily="66" charset="0"/>
              </a:rPr>
              <a:t>: дете које је моторички спретније и зна више вештина сигурније је у себе (вожња бицикла, ролера, пливање, спортске игре, трчање.....)</a:t>
            </a:r>
          </a:p>
          <a:p>
            <a:r>
              <a:rPr lang="sr-Cyrl-RS" sz="2400" b="1" dirty="0">
                <a:latin typeface="Comic Sans MS" panose="030F0702030302020204" pitchFamily="66" charset="0"/>
              </a:rPr>
              <a:t>Готовост руке </a:t>
            </a:r>
            <a:r>
              <a:rPr lang="sr-Cyrl-RS" sz="2400" dirty="0">
                <a:latin typeface="Comic Sans MS" panose="030F0702030302020204" pitchFamily="66" charset="0"/>
              </a:rPr>
              <a:t>за вршење малих, тачних и разноврсних покрета, потребних за писање (графомоторичка развијеност)</a:t>
            </a:r>
          </a:p>
          <a:p>
            <a:r>
              <a:rPr lang="sr-Cyrl-RS" sz="2400" b="1" dirty="0">
                <a:latin typeface="Comic Sans MS" panose="030F0702030302020204" pitchFamily="66" charset="0"/>
              </a:rPr>
              <a:t>Културно – хигијенске навике </a:t>
            </a:r>
            <a:r>
              <a:rPr lang="sr-Cyrl-RS" sz="2400" dirty="0">
                <a:latin typeface="Comic Sans MS" panose="030F0702030302020204" pitchFamily="66" charset="0"/>
              </a:rPr>
              <a:t>треба да су развијене</a:t>
            </a:r>
            <a:endParaRPr lang="en-US" sz="2400" dirty="0">
              <a:latin typeface="Comic Sans MS" panose="030F0702030302020204" pitchFamily="66" charset="0"/>
            </a:endParaRPr>
          </a:p>
        </p:txBody>
      </p:sp>
      <p:pic>
        <p:nvPicPr>
          <p:cNvPr id="4" name="Picture 2" descr="https://odrastanje.rs/wp-content/uploads/2019/07/shutterstock_172398914-1024x5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385" y="4812546"/>
            <a:ext cx="2965622" cy="16760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402453" y="4812545"/>
            <a:ext cx="3253711" cy="1779373"/>
          </a:xfrm>
          <a:prstGeom prst="rect">
            <a:avLst/>
          </a:prstGeom>
        </p:spPr>
      </p:pic>
    </p:spTree>
    <p:extLst>
      <p:ext uri="{BB962C8B-B14F-4D97-AF65-F5344CB8AC3E}">
        <p14:creationId xmlns:p14="http://schemas.microsoft.com/office/powerpoint/2010/main" val="1600265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85" y="609600"/>
            <a:ext cx="9605318" cy="1320800"/>
          </a:xfrm>
        </p:spPr>
        <p:txBody>
          <a:bodyPr>
            <a:noAutofit/>
          </a:bodyPr>
          <a:lstStyle/>
          <a:p>
            <a:pPr algn="ctr"/>
            <a:r>
              <a:rPr lang="sr-Cyrl-RS" sz="3200" b="1" dirty="0">
                <a:solidFill>
                  <a:schemeClr val="accent2">
                    <a:lumMod val="75000"/>
                  </a:schemeClr>
                </a:solidFill>
                <a:latin typeface="Comic Sans MS" panose="030F0702030302020204" pitchFamily="66" charset="0"/>
              </a:rPr>
              <a:t>Како родитељи могу да допринесу физичкој припремљености детета за школу</a:t>
            </a:r>
            <a:endParaRPr lang="en-US" sz="3200" dirty="0">
              <a:solidFill>
                <a:schemeClr val="accent2">
                  <a:lumMod val="75000"/>
                </a:schemeClr>
              </a:solidFill>
              <a:latin typeface="Comic Sans MS" panose="030F0702030302020204" pitchFamily="66" charset="0"/>
            </a:endParaRPr>
          </a:p>
        </p:txBody>
      </p:sp>
      <p:sp>
        <p:nvSpPr>
          <p:cNvPr id="3" name="Content Placeholder 2"/>
          <p:cNvSpPr>
            <a:spLocks noGrp="1"/>
          </p:cNvSpPr>
          <p:nvPr>
            <p:ph idx="1"/>
          </p:nvPr>
        </p:nvSpPr>
        <p:spPr>
          <a:xfrm>
            <a:off x="677333" y="2160589"/>
            <a:ext cx="9471683" cy="3880773"/>
          </a:xfrm>
        </p:spPr>
        <p:txBody>
          <a:bodyPr>
            <a:normAutofit lnSpcReduction="10000"/>
          </a:bodyPr>
          <a:lstStyle/>
          <a:p>
            <a:endParaRPr lang="sr-Cyrl-RS" dirty="0"/>
          </a:p>
          <a:p>
            <a:endParaRPr lang="sr-Cyrl-RS" dirty="0"/>
          </a:p>
          <a:p>
            <a:endParaRPr lang="sr-Cyrl-RS" dirty="0"/>
          </a:p>
          <a:p>
            <a:endParaRPr lang="sr-Cyrl-RS" dirty="0"/>
          </a:p>
          <a:p>
            <a:pPr algn="just"/>
            <a:endParaRPr lang="sr-Cyrl-RS" sz="2400" dirty="0"/>
          </a:p>
          <a:p>
            <a:pPr algn="just"/>
            <a:r>
              <a:rPr lang="sr-Cyrl-RS" sz="2200" dirty="0">
                <a:latin typeface="Comic Sans MS" panose="030F0702030302020204" pitchFamily="66" charset="0"/>
              </a:rPr>
              <a:t>Дајте детету што више прилика да задовољи своју потребу за кретањем (њему је потребно да шета, трчи, скаче, да се провлачи испод клупа, јури за лоптом, пење се уз дрво, да прескаче конопац, плива, вози бицикл, игра у ритму музике....) – </a:t>
            </a:r>
            <a:r>
              <a:rPr lang="sr-Cyrl-RS" sz="2200" b="1" dirty="0">
                <a:latin typeface="Comic Sans MS" panose="030F0702030302020204" pitchFamily="66" charset="0"/>
              </a:rPr>
              <a:t>упражњавајући ове активности дете вежба моторичку спретност</a:t>
            </a:r>
            <a:endParaRPr lang="en-US" sz="2200" b="1"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523850" y="1930400"/>
            <a:ext cx="2743438" cy="1812325"/>
          </a:xfrm>
          <a:prstGeom prst="rect">
            <a:avLst/>
          </a:prstGeom>
        </p:spPr>
      </p:pic>
      <p:pic>
        <p:nvPicPr>
          <p:cNvPr id="5" name="Picture 4"/>
          <p:cNvPicPr>
            <a:picLocks noChangeAspect="1"/>
          </p:cNvPicPr>
          <p:nvPr/>
        </p:nvPicPr>
        <p:blipFill>
          <a:blip r:embed="rId3"/>
          <a:stretch>
            <a:fillRect/>
          </a:stretch>
        </p:blipFill>
        <p:spPr>
          <a:xfrm>
            <a:off x="4404488" y="1780767"/>
            <a:ext cx="5568498" cy="2320208"/>
          </a:xfrm>
          <a:prstGeom prst="rect">
            <a:avLst/>
          </a:prstGeom>
        </p:spPr>
      </p:pic>
    </p:spTree>
    <p:extLst>
      <p:ext uri="{BB962C8B-B14F-4D97-AF65-F5344CB8AC3E}">
        <p14:creationId xmlns:p14="http://schemas.microsoft.com/office/powerpoint/2010/main" val="1680820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131" y="510747"/>
            <a:ext cx="8853872" cy="5530616"/>
          </a:xfrm>
        </p:spPr>
        <p:txBody>
          <a:bodyPr/>
          <a:lstStyle/>
          <a:p>
            <a:pPr marL="0" indent="0">
              <a:buNone/>
            </a:pPr>
            <a:endParaRPr lang="sr-Cyrl-RS" dirty="0"/>
          </a:p>
          <a:p>
            <a:pPr algn="just"/>
            <a:r>
              <a:rPr lang="sr-Cyrl-RS" sz="2400" dirty="0">
                <a:latin typeface="Comic Sans MS" panose="030F0702030302020204" pitchFamily="66" charset="0"/>
              </a:rPr>
              <a:t>Брига о здрављу детета</a:t>
            </a:r>
          </a:p>
          <a:p>
            <a:pPr algn="just"/>
            <a:r>
              <a:rPr lang="sr-Cyrl-RS" sz="2400" dirty="0">
                <a:latin typeface="Comic Sans MS" panose="030F0702030302020204" pitchFamily="66" charset="0"/>
              </a:rPr>
              <a:t>Правилна исхрана</a:t>
            </a:r>
          </a:p>
          <a:p>
            <a:pPr algn="just"/>
            <a:r>
              <a:rPr lang="sr-Cyrl-RS" sz="2400" dirty="0">
                <a:latin typeface="Comic Sans MS" panose="030F0702030302020204" pitchFamily="66" charset="0"/>
              </a:rPr>
              <a:t>Дуг и миран сан (бар 10-12 сати сна)</a:t>
            </a:r>
          </a:p>
          <a:p>
            <a:pPr algn="just"/>
            <a:r>
              <a:rPr lang="sr-Cyrl-RS" sz="2400" dirty="0">
                <a:latin typeface="Comic Sans MS" panose="030F0702030302020204" pitchFamily="66" charset="0"/>
              </a:rPr>
              <a:t>Провера вида, слуха, говора</a:t>
            </a:r>
          </a:p>
          <a:p>
            <a:pPr algn="just"/>
            <a:r>
              <a:rPr lang="sr-Cyrl-RS" sz="2400" dirty="0">
                <a:latin typeface="Comic Sans MS" panose="030F0702030302020204" pitchFamily="66" charset="0"/>
              </a:rPr>
              <a:t>Правилно држање тела и седење</a:t>
            </a:r>
          </a:p>
          <a:p>
            <a:pPr algn="just"/>
            <a:r>
              <a:rPr lang="sr-Cyrl-RS" sz="2400" dirty="0">
                <a:latin typeface="Comic Sans MS" panose="030F0702030302020204" pitchFamily="66" charset="0"/>
              </a:rPr>
              <a:t>Игра и бављење физичким активностима</a:t>
            </a:r>
            <a:endParaRPr lang="sr-Latn-RS" sz="2400" dirty="0">
              <a:latin typeface="Comic Sans MS" panose="030F0702030302020204" pitchFamily="66" charset="0"/>
            </a:endParaRPr>
          </a:p>
          <a:p>
            <a:pPr algn="just"/>
            <a:endParaRPr lang="en-US" sz="24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790831" y="4222577"/>
            <a:ext cx="2575355" cy="1716904"/>
          </a:xfrm>
          <a:prstGeom prst="rect">
            <a:avLst/>
          </a:prstGeom>
        </p:spPr>
      </p:pic>
      <p:pic>
        <p:nvPicPr>
          <p:cNvPr id="2" name="Picture 1"/>
          <p:cNvPicPr>
            <a:picLocks noChangeAspect="1"/>
          </p:cNvPicPr>
          <p:nvPr/>
        </p:nvPicPr>
        <p:blipFill>
          <a:blip r:embed="rId3"/>
          <a:stretch>
            <a:fillRect/>
          </a:stretch>
        </p:blipFill>
        <p:spPr>
          <a:xfrm>
            <a:off x="5097400" y="4139396"/>
            <a:ext cx="3779848" cy="2066723"/>
          </a:xfrm>
          <a:prstGeom prst="rect">
            <a:avLst/>
          </a:prstGeom>
        </p:spPr>
      </p:pic>
      <p:pic>
        <p:nvPicPr>
          <p:cNvPr id="5" name="Picture 4"/>
          <p:cNvPicPr>
            <a:picLocks noChangeAspect="1"/>
          </p:cNvPicPr>
          <p:nvPr/>
        </p:nvPicPr>
        <p:blipFill>
          <a:blip r:embed="rId4"/>
          <a:stretch>
            <a:fillRect/>
          </a:stretch>
        </p:blipFill>
        <p:spPr>
          <a:xfrm flipH="1">
            <a:off x="7061786" y="675503"/>
            <a:ext cx="3118725" cy="2257167"/>
          </a:xfrm>
          <a:prstGeom prst="rect">
            <a:avLst/>
          </a:prstGeom>
        </p:spPr>
      </p:pic>
    </p:spTree>
    <p:extLst>
      <p:ext uri="{BB962C8B-B14F-4D97-AF65-F5344CB8AC3E}">
        <p14:creationId xmlns:p14="http://schemas.microsoft.com/office/powerpoint/2010/main" val="1652023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151" y="1400432"/>
            <a:ext cx="8596668" cy="3668865"/>
          </a:xfrm>
        </p:spPr>
        <p:txBody>
          <a:bodyPr>
            <a:normAutofit lnSpcReduction="10000"/>
          </a:bodyPr>
          <a:lstStyle/>
          <a:p>
            <a:endParaRPr lang="sr-Cyrl-RS" dirty="0"/>
          </a:p>
          <a:p>
            <a:endParaRPr lang="sr-Cyrl-RS" dirty="0"/>
          </a:p>
          <a:p>
            <a:pPr marL="0" indent="0">
              <a:buNone/>
            </a:pPr>
            <a:endParaRPr lang="sr-Cyrl-RS" sz="2400" dirty="0"/>
          </a:p>
          <a:p>
            <a:r>
              <a:rPr lang="sr-Cyrl-RS" sz="2200" dirty="0">
                <a:latin typeface="Comic Sans MS" panose="030F0702030302020204" pitchFamily="66" charset="0"/>
              </a:rPr>
              <a:t>За вежбу </a:t>
            </a:r>
            <a:r>
              <a:rPr lang="sr-Cyrl-RS" sz="2200" b="1" dirty="0">
                <a:latin typeface="Comic Sans MS" panose="030F0702030302020204" pitchFamily="66" charset="0"/>
              </a:rPr>
              <a:t>моторике шаке </a:t>
            </a:r>
            <a:r>
              <a:rPr lang="sr-Cyrl-RS" sz="2200" dirty="0">
                <a:latin typeface="Comic Sans MS" panose="030F0702030302020204" pitchFamily="66" charset="0"/>
              </a:rPr>
              <a:t>погодне су следеће активности: игре прстима, сецкање маказама, савијање папира,увлачење и везивање пертли, прављење фигурица од неког материјала, вајање, оригами, цртање, бојање, слагање слагалица, низање перли на канапу, игра кликера</a:t>
            </a:r>
            <a:r>
              <a:rPr lang="sr-Cyrl-RS" sz="2200" dirty="0" smtClean="0">
                <a:latin typeface="Comic Sans MS" panose="030F0702030302020204" pitchFamily="66" charset="0"/>
              </a:rPr>
              <a:t>....Све наведене активности ће допринети и вежбању пажње и концентрације.</a:t>
            </a:r>
            <a:endParaRPr lang="sr-Cyrl-RS" sz="2200" dirty="0">
              <a:latin typeface="Comic Sans MS" panose="030F0702030302020204" pitchFamily="66" charset="0"/>
            </a:endParaRPr>
          </a:p>
          <a:p>
            <a:pPr marL="0" indent="0">
              <a:buNone/>
            </a:pPr>
            <a:endParaRPr lang="en-US" sz="2400" dirty="0"/>
          </a:p>
        </p:txBody>
      </p:sp>
      <p:pic>
        <p:nvPicPr>
          <p:cNvPr id="1026" name="Picture 2" descr="P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085" y="5013321"/>
            <a:ext cx="2507190" cy="16910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35474" y="222423"/>
            <a:ext cx="4146287" cy="2390702"/>
          </a:xfrm>
          <a:prstGeom prst="rect">
            <a:avLst/>
          </a:prstGeom>
        </p:spPr>
      </p:pic>
      <p:pic>
        <p:nvPicPr>
          <p:cNvPr id="2" name="Picture 1"/>
          <p:cNvPicPr>
            <a:picLocks noChangeAspect="1"/>
          </p:cNvPicPr>
          <p:nvPr/>
        </p:nvPicPr>
        <p:blipFill>
          <a:blip r:embed="rId4"/>
          <a:stretch>
            <a:fillRect/>
          </a:stretch>
        </p:blipFill>
        <p:spPr>
          <a:xfrm>
            <a:off x="6928217" y="295805"/>
            <a:ext cx="3097036" cy="2066723"/>
          </a:xfrm>
          <a:prstGeom prst="rect">
            <a:avLst/>
          </a:prstGeom>
        </p:spPr>
      </p:pic>
    </p:spTree>
    <p:extLst>
      <p:ext uri="{BB962C8B-B14F-4D97-AF65-F5344CB8AC3E}">
        <p14:creationId xmlns:p14="http://schemas.microsoft.com/office/powerpoint/2010/main" val="3936612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807309"/>
            <a:ext cx="8596668" cy="5234054"/>
          </a:xfrm>
        </p:spPr>
        <p:txBody>
          <a:bodyPr>
            <a:normAutofit/>
          </a:bodyPr>
          <a:lstStyle/>
          <a:p>
            <a:pPr algn="just"/>
            <a:r>
              <a:rPr lang="sr-Cyrl-RS" sz="2400" b="1" i="1" dirty="0">
                <a:latin typeface="Comic Sans MS" panose="030F0702030302020204" pitchFamily="66" charset="0"/>
              </a:rPr>
              <a:t>Хигијенске навике </a:t>
            </a:r>
            <a:r>
              <a:rPr lang="sr-Cyrl-RS" sz="2400" dirty="0">
                <a:latin typeface="Comic Sans MS" panose="030F0702030302020204" pitchFamily="66" charset="0"/>
              </a:rPr>
              <a:t>које дете треба да стекне – редовно прање руку, самостално коришћење </a:t>
            </a:r>
            <a:r>
              <a:rPr lang="sr-Latn-RS" sz="2400" dirty="0">
                <a:latin typeface="Comic Sans MS" panose="030F0702030302020204" pitchFamily="66" charset="0"/>
              </a:rPr>
              <a:t>WC-a</a:t>
            </a:r>
            <a:r>
              <a:rPr lang="sr-Cyrl-RS" sz="2400" dirty="0">
                <a:latin typeface="Comic Sans MS" panose="030F0702030302020204" pitchFamily="66" charset="0"/>
              </a:rPr>
              <a:t>, облачење свлачење, употреба марамице, да стави руку преко уста када зева, кија, да не чачка нос</a:t>
            </a:r>
            <a:r>
              <a:rPr lang="sr-Cyrl-RS" sz="2400" dirty="0" smtClean="0">
                <a:latin typeface="Comic Sans MS" panose="030F0702030302020204" pitchFamily="66" charset="0"/>
              </a:rPr>
              <a:t>...</a:t>
            </a:r>
            <a:endParaRPr lang="sr-Cyrl-RS" sz="2400" dirty="0">
              <a:latin typeface="Comic Sans MS" panose="030F0702030302020204" pitchFamily="66" charset="0"/>
            </a:endParaRPr>
          </a:p>
        </p:txBody>
      </p:sp>
      <p:pic>
        <p:nvPicPr>
          <p:cNvPr id="2" name="Picture 1"/>
          <p:cNvPicPr>
            <a:picLocks noChangeAspect="1"/>
          </p:cNvPicPr>
          <p:nvPr/>
        </p:nvPicPr>
        <p:blipFill>
          <a:blip r:embed="rId2"/>
          <a:stretch>
            <a:fillRect/>
          </a:stretch>
        </p:blipFill>
        <p:spPr>
          <a:xfrm>
            <a:off x="5931583" y="3248160"/>
            <a:ext cx="3411402" cy="1939238"/>
          </a:xfrm>
          <a:prstGeom prst="rect">
            <a:avLst/>
          </a:prstGeom>
        </p:spPr>
      </p:pic>
      <p:pic>
        <p:nvPicPr>
          <p:cNvPr id="4" name="Picture 3"/>
          <p:cNvPicPr>
            <a:picLocks noChangeAspect="1"/>
          </p:cNvPicPr>
          <p:nvPr/>
        </p:nvPicPr>
        <p:blipFill>
          <a:blip r:embed="rId3"/>
          <a:stretch>
            <a:fillRect/>
          </a:stretch>
        </p:blipFill>
        <p:spPr>
          <a:xfrm>
            <a:off x="1060090" y="3275067"/>
            <a:ext cx="3447535" cy="1939238"/>
          </a:xfrm>
          <a:prstGeom prst="rect">
            <a:avLst/>
          </a:prstGeom>
        </p:spPr>
      </p:pic>
    </p:spTree>
    <p:extLst>
      <p:ext uri="{BB962C8B-B14F-4D97-AF65-F5344CB8AC3E}">
        <p14:creationId xmlns:p14="http://schemas.microsoft.com/office/powerpoint/2010/main" val="3275881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645" y="609600"/>
            <a:ext cx="9964131" cy="1013254"/>
          </a:xfrm>
        </p:spPr>
        <p:txBody>
          <a:bodyPr>
            <a:normAutofit fontScale="90000"/>
          </a:bodyPr>
          <a:lstStyle/>
          <a:p>
            <a:pPr algn="ctr"/>
            <a:r>
              <a:rPr lang="sr-Latn-RS" b="1" dirty="0">
                <a:solidFill>
                  <a:schemeClr val="accent2">
                    <a:lumMod val="75000"/>
                  </a:schemeClr>
                </a:solidFill>
                <a:latin typeface="Comic Sans MS" panose="030F0702030302020204" pitchFamily="66" charset="0"/>
              </a:rPr>
              <a:t>II </a:t>
            </a:r>
            <a:r>
              <a:rPr lang="sr-Cyrl-RS" b="1" dirty="0" smtClean="0">
                <a:solidFill>
                  <a:schemeClr val="accent2">
                    <a:lumMod val="75000"/>
                  </a:schemeClr>
                </a:solidFill>
                <a:latin typeface="Comic Sans MS" panose="030F0702030302020204" pitchFamily="66" charset="0"/>
              </a:rPr>
              <a:t>Образовна (интелектуална) припремљеност </a:t>
            </a:r>
            <a:r>
              <a:rPr lang="sr-Cyrl-RS" b="1" dirty="0">
                <a:solidFill>
                  <a:schemeClr val="accent2">
                    <a:lumMod val="75000"/>
                  </a:schemeClr>
                </a:solidFill>
                <a:latin typeface="Comic Sans MS" panose="030F0702030302020204" pitchFamily="66" charset="0"/>
              </a:rPr>
              <a:t>деце за полазак у школу</a:t>
            </a:r>
            <a:endParaRPr lang="en-US" b="1" dirty="0">
              <a:solidFill>
                <a:schemeClr val="accent2">
                  <a:lumMod val="75000"/>
                </a:schemeClr>
              </a:solidFill>
              <a:latin typeface="Comic Sans MS" panose="030F0702030302020204" pitchFamily="66" charset="0"/>
            </a:endParaRPr>
          </a:p>
        </p:txBody>
      </p:sp>
      <p:sp>
        <p:nvSpPr>
          <p:cNvPr id="3" name="Content Placeholder 2"/>
          <p:cNvSpPr>
            <a:spLocks noGrp="1"/>
          </p:cNvSpPr>
          <p:nvPr>
            <p:ph idx="1"/>
          </p:nvPr>
        </p:nvSpPr>
        <p:spPr>
          <a:xfrm>
            <a:off x="677333" y="1680519"/>
            <a:ext cx="9405781" cy="4687330"/>
          </a:xfrm>
        </p:spPr>
        <p:txBody>
          <a:bodyPr>
            <a:normAutofit fontScale="62500" lnSpcReduction="20000"/>
          </a:bodyPr>
          <a:lstStyle/>
          <a:p>
            <a:pPr marL="0" indent="0" algn="just">
              <a:lnSpc>
                <a:spcPct val="150000"/>
              </a:lnSpc>
              <a:buNone/>
            </a:pPr>
            <a:endParaRPr lang="sr-Cyrl-RS" dirty="0"/>
          </a:p>
          <a:p>
            <a:pPr algn="just">
              <a:lnSpc>
                <a:spcPct val="150000"/>
              </a:lnSpc>
            </a:pPr>
            <a:r>
              <a:rPr lang="sr-Cyrl-RS" sz="2900" dirty="0" smtClean="0">
                <a:latin typeface="Comic Sans MS" panose="030F0702030302020204" pitchFamily="66" charset="0"/>
              </a:rPr>
              <a:t>НЕ ПОСТОЈИ ПОСЕБНА ПРИПРЕМА ЗА ПОЛАЗАК У ШКОЛУ КОЈА БИ СЕ МОГЛА СПРОВЕСТИ У ТРАЈАЊУ ОД ПАР МЕСЕЦИ И ДА СМАТРАМО ДА ЈЕ ДЕТЕ СПРЕМНО. ПРИПРЕМА ЗА ШКОЛУ ПОДРАЗУМЕВА </a:t>
            </a:r>
            <a:r>
              <a:rPr lang="sr-Cyrl-RS" sz="2900" b="1" dirty="0" smtClean="0">
                <a:latin typeface="Comic Sans MS" panose="030F0702030302020204" pitchFamily="66" charset="0"/>
              </a:rPr>
              <a:t>СКУП СВИХ РАЗЛИЧИТИХ УТИЦАЈА И УЧЕЊА ТОКОМ РАЗВОЈА ОД САМОГ РОЂЕЊА </a:t>
            </a:r>
            <a:r>
              <a:rPr lang="sr-Cyrl-RS" sz="2900" dirty="0" smtClean="0">
                <a:latin typeface="Comic Sans MS" panose="030F0702030302020204" pitchFamily="66" charset="0"/>
              </a:rPr>
              <a:t>ДЕТЕТА!</a:t>
            </a:r>
          </a:p>
          <a:p>
            <a:pPr algn="just">
              <a:lnSpc>
                <a:spcPct val="150000"/>
              </a:lnSpc>
            </a:pPr>
            <a:r>
              <a:rPr lang="sr-Cyrl-RS" sz="2900" dirty="0" smtClean="0">
                <a:latin typeface="Comic Sans MS" panose="030F0702030302020204" pitchFamily="66" charset="0"/>
              </a:rPr>
              <a:t>Поседовање </a:t>
            </a:r>
            <a:r>
              <a:rPr lang="sr-Cyrl-RS" sz="2900" dirty="0">
                <a:latin typeface="Comic Sans MS" panose="030F0702030302020204" pitchFamily="66" charset="0"/>
              </a:rPr>
              <a:t>одређеног </a:t>
            </a:r>
            <a:r>
              <a:rPr lang="sr-Cyrl-RS" sz="2900" b="1" dirty="0">
                <a:latin typeface="Comic Sans MS" panose="030F0702030302020204" pitchFamily="66" charset="0"/>
              </a:rPr>
              <a:t>обима знања </a:t>
            </a:r>
            <a:r>
              <a:rPr lang="sr-Cyrl-RS" sz="2900" dirty="0">
                <a:latin typeface="Comic Sans MS" panose="030F0702030302020204" pitchFamily="66" charset="0"/>
              </a:rPr>
              <a:t>(о живој и неживој природи, друштвеним појавама и односима, животу и раду и својој друштвеној средини....)</a:t>
            </a:r>
          </a:p>
          <a:p>
            <a:pPr algn="just">
              <a:lnSpc>
                <a:spcPct val="150000"/>
              </a:lnSpc>
            </a:pPr>
            <a:r>
              <a:rPr lang="sr-Cyrl-RS" sz="2900" dirty="0">
                <a:latin typeface="Comic Sans MS" panose="030F0702030302020204" pitchFamily="66" charset="0"/>
              </a:rPr>
              <a:t>Развијена и стална </a:t>
            </a:r>
            <a:r>
              <a:rPr lang="sr-Cyrl-RS" sz="2900" b="1" dirty="0">
                <a:latin typeface="Comic Sans MS" panose="030F0702030302020204" pitchFamily="66" charset="0"/>
              </a:rPr>
              <a:t>жеља за сазнавањем</a:t>
            </a:r>
            <a:r>
              <a:rPr lang="sr-Cyrl-RS" sz="2900" dirty="0">
                <a:latin typeface="Comic Sans MS" panose="030F0702030302020204" pitchFamily="66" charset="0"/>
              </a:rPr>
              <a:t>, мали истраживач</a:t>
            </a:r>
          </a:p>
          <a:p>
            <a:pPr algn="just">
              <a:lnSpc>
                <a:spcPct val="150000"/>
              </a:lnSpc>
            </a:pPr>
            <a:r>
              <a:rPr lang="sr-Cyrl-RS" sz="2900" dirty="0">
                <a:latin typeface="Comic Sans MS" panose="030F0702030302020204" pitchFamily="66" charset="0"/>
              </a:rPr>
              <a:t>Спремност да се </a:t>
            </a:r>
            <a:r>
              <a:rPr lang="sr-Cyrl-RS" sz="2900" b="1" dirty="0">
                <a:latin typeface="Comic Sans MS" panose="030F0702030302020204" pitchFamily="66" charset="0"/>
              </a:rPr>
              <a:t>прихвати задатак који постави одрасли</a:t>
            </a:r>
            <a:endParaRPr lang="sr-Cyrl-RS" sz="2900" dirty="0">
              <a:latin typeface="Comic Sans MS" panose="030F0702030302020204" pitchFamily="66" charset="0"/>
            </a:endParaRPr>
          </a:p>
          <a:p>
            <a:pPr algn="just">
              <a:lnSpc>
                <a:spcPct val="150000"/>
              </a:lnSpc>
            </a:pPr>
            <a:r>
              <a:rPr lang="sr-Cyrl-RS" sz="2900" dirty="0">
                <a:latin typeface="Comic Sans MS" panose="030F0702030302020204" pitchFamily="66" charset="0"/>
              </a:rPr>
              <a:t>Способност да се репродукује запажено захваљујући намерној </a:t>
            </a:r>
            <a:r>
              <a:rPr lang="sr-Cyrl-RS" sz="2900" b="1" dirty="0">
                <a:latin typeface="Comic Sans MS" panose="030F0702030302020204" pitchFamily="66" charset="0"/>
              </a:rPr>
              <a:t>пажњи</a:t>
            </a:r>
            <a:endParaRPr lang="en-US" sz="2900" b="1"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0083115" y="1941389"/>
            <a:ext cx="1800992" cy="3199021"/>
          </a:xfrm>
          <a:prstGeom prst="rect">
            <a:avLst/>
          </a:prstGeom>
        </p:spPr>
      </p:pic>
    </p:spTree>
    <p:extLst>
      <p:ext uri="{BB962C8B-B14F-4D97-AF65-F5344CB8AC3E}">
        <p14:creationId xmlns:p14="http://schemas.microsoft.com/office/powerpoint/2010/main" val="256076123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744</TotalTime>
  <Words>1769</Words>
  <Application>Microsoft Office PowerPoint</Application>
  <PresentationFormat>Widescreen</PresentationFormat>
  <Paragraphs>106</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Cambria</vt:lpstr>
      <vt:lpstr>Comic Sans MS</vt:lpstr>
      <vt:lpstr>Trebuchet MS</vt:lpstr>
      <vt:lpstr>Wingdings 3</vt:lpstr>
      <vt:lpstr>Facet</vt:lpstr>
      <vt:lpstr>Припрема деце за полазак у школу</vt:lpstr>
      <vt:lpstr>ШКОЛА – НОВА РАДОСТ   </vt:lpstr>
      <vt:lpstr>PowerPoint Presentation</vt:lpstr>
      <vt:lpstr>I Физичка припремљеност за школу</vt:lpstr>
      <vt:lpstr>Како родитељи могу да допринесу физичкој припремљености детета за школу</vt:lpstr>
      <vt:lpstr>PowerPoint Presentation</vt:lpstr>
      <vt:lpstr>PowerPoint Presentation</vt:lpstr>
      <vt:lpstr>PowerPoint Presentation</vt:lpstr>
      <vt:lpstr>II Образовна (интелектуална) припремљеност деце за полазак у школу</vt:lpstr>
      <vt:lpstr>PowerPoint Presentation</vt:lpstr>
      <vt:lpstr>Како родитељи могу да допринесу образовној припремљености детета за школу</vt:lpstr>
      <vt:lpstr>PowerPoint Presentation</vt:lpstr>
      <vt:lpstr>III Социјално-емоционална припремљеност деце за полазак у школу</vt:lpstr>
      <vt:lpstr>Како родитељи могу да допринесу социјалној припремљености детета за школу</vt:lpstr>
      <vt:lpstr>Дете стиче сигурност и развија самопоуздање:</vt:lpstr>
      <vt:lpstr>IV Мотивациона припрема деце за полазак у школу</vt:lpstr>
      <vt:lpstr>PowerPoint Presentation</vt:lpstr>
      <vt:lpstr>Радне навике</vt:lpstr>
      <vt:lpstr>Употреба савремених технологија</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Припрема деце за полазак у школу</dc:title>
  <dc:creator>Windows User</dc:creator>
  <cp:lastModifiedBy>Windows User</cp:lastModifiedBy>
  <cp:revision>111</cp:revision>
  <dcterms:created xsi:type="dcterms:W3CDTF">2025-03-06T08:10:51Z</dcterms:created>
  <dcterms:modified xsi:type="dcterms:W3CDTF">2025-03-19T08:06:51Z</dcterms:modified>
</cp:coreProperties>
</file>